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9"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79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18170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3199686"/>
            <a:ext cx="4919186" cy="1830110"/>
          </a:xfrm>
          <a:prstGeom prst="rect">
            <a:avLst/>
          </a:prstGeom>
        </p:spPr>
      </p:pic>
      <p:sp>
        <p:nvSpPr>
          <p:cNvPr id="4" name="Text 0"/>
          <p:cNvSpPr/>
          <p:nvPr/>
        </p:nvSpPr>
        <p:spPr>
          <a:xfrm>
            <a:off x="6280190" y="193738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ШУТИС-МХТС </a:t>
            </a:r>
            <a:endParaRPr lang="en-US" sz="4450" dirty="0"/>
          </a:p>
        </p:txBody>
      </p:sp>
      <p:sp>
        <p:nvSpPr>
          <p:cNvPr id="5" name="Text 1"/>
          <p:cNvSpPr/>
          <p:nvPr/>
        </p:nvSpPr>
        <p:spPr>
          <a:xfrm>
            <a:off x="6280190" y="2986326"/>
            <a:ext cx="7026712" cy="425291"/>
          </a:xfrm>
          <a:prstGeom prst="rect">
            <a:avLst/>
          </a:prstGeom>
          <a:noFill/>
          <a:ln/>
        </p:spPr>
        <p:txBody>
          <a:bodyPr wrap="none" lIns="0" tIns="0" rIns="0" bIns="0" rtlCol="0" anchor="t"/>
          <a:lstStyle/>
          <a:p>
            <a:pPr marL="0" indent="0" algn="l">
              <a:lnSpc>
                <a:spcPts val="3300"/>
              </a:lnSpc>
              <a:buNone/>
            </a:pPr>
            <a:r>
              <a:rPr lang="en-US" sz="2650" b="1" dirty="0">
                <a:solidFill>
                  <a:srgbClr val="FFF8F5"/>
                </a:solidFill>
                <a:latin typeface="Noto Serif HK Bold" pitchFamily="34" charset="0"/>
                <a:ea typeface="Noto Serif HK Bold" pitchFamily="34" charset="-122"/>
                <a:cs typeface="Noto Serif HK Bold" pitchFamily="34" charset="-120"/>
              </a:rPr>
              <a:t>"Программчлалын дадлага"(F.CSM360)</a:t>
            </a:r>
            <a:endParaRPr lang="en-US" sz="2650" dirty="0"/>
          </a:p>
        </p:txBody>
      </p:sp>
      <p:sp>
        <p:nvSpPr>
          <p:cNvPr id="6" name="Text 2"/>
          <p:cNvSpPr/>
          <p:nvPr/>
        </p:nvSpPr>
        <p:spPr>
          <a:xfrm>
            <a:off x="6280190" y="3751778"/>
            <a:ext cx="7556421" cy="2540318"/>
          </a:xfrm>
          <a:prstGeom prst="rect">
            <a:avLst/>
          </a:prstGeom>
          <a:noFill/>
          <a:ln/>
        </p:spPr>
        <p:txBody>
          <a:bodyPr wrap="square" lIns="0" tIns="0" rIns="0" bIns="0" rtlCol="0" anchor="t"/>
          <a:lstStyle/>
          <a:p>
            <a:pPr marL="0" indent="0" algn="l">
              <a:lnSpc>
                <a:spcPts val="2850"/>
              </a:lnSpc>
              <a:buNone/>
            </a:pPr>
            <a:r>
              <a:rPr lang="en-US" sz="1750" dirty="0" err="1">
                <a:solidFill>
                  <a:srgbClr val="D3C9C5"/>
                </a:solidFill>
                <a:latin typeface="Noto Serif HK" pitchFamily="34" charset="0"/>
                <a:ea typeface="Noto Serif HK" pitchFamily="34" charset="-122"/>
                <a:cs typeface="Noto Serif HK" pitchFamily="34" charset="-120"/>
              </a:rPr>
              <a:t>Энэхүү</a:t>
            </a:r>
            <a:r>
              <a:rPr lang="en-US" sz="1750" dirty="0">
                <a:solidFill>
                  <a:srgbClr val="D3C9C5"/>
                </a:solidFill>
                <a:latin typeface="Noto Serif HK" pitchFamily="34" charset="0"/>
                <a:ea typeface="Noto Serif HK" pitchFamily="34" charset="-122"/>
                <a:cs typeface="Noto Serif HK" pitchFamily="34" charset="-120"/>
              </a:rPr>
              <a:t> </a:t>
            </a:r>
            <a:r>
              <a:rPr lang="mn-MN" sz="1750" dirty="0">
                <a:solidFill>
                  <a:srgbClr val="D3C9C5"/>
                </a:solidFill>
                <a:latin typeface="Noto Serif HK" pitchFamily="34" charset="0"/>
                <a:ea typeface="Noto Serif HK" pitchFamily="34" charset="-122"/>
                <a:cs typeface="Noto Serif HK" pitchFamily="34" charset="-120"/>
              </a:rPr>
              <a:t>тоглоом нь</a:t>
            </a:r>
            <a:r>
              <a:rPr lang="en-US" sz="1750" dirty="0">
                <a:solidFill>
                  <a:srgbClr val="D3C9C5"/>
                </a:solidFill>
                <a:latin typeface="Noto Serif HK" pitchFamily="34" charset="0"/>
                <a:ea typeface="Noto Serif HK" pitchFamily="34" charset="-122"/>
                <a:cs typeface="Noto Serif HK" pitchFamily="34" charset="-120"/>
              </a:rPr>
              <a:t> Java хэл дээр график хэрэглэгчийн интерфейс (GUI) болон объект хандалтат програмчлалын (OOP) аргуудыг ашиглан сонгодог Snake Game буюу “могой тоглоом”-ыг хөгжүүлсэн болно. Тоглоом нь 3 түвшинтэй, саад тотгор, могойд хортой ногоо , оноо  цуглуулах зэрэг нэмэлт боломжуудтайгаар баяжуулагдсан. Мөн тоглоомын явцад дууны эффект болон арын хөгжим тоглуулах боломжийг оруулсан болно.</a:t>
            </a:r>
            <a:endParaRPr lang="en-US" sz="1750" dirty="0"/>
          </a:p>
        </p:txBody>
      </p:sp>
      <p:pic>
        <p:nvPicPr>
          <p:cNvPr id="8" name="Picture 7">
            <a:extLst>
              <a:ext uri="{FF2B5EF4-FFF2-40B4-BE49-F238E27FC236}">
                <a16:creationId xmlns:a16="http://schemas.microsoft.com/office/drawing/2014/main" id="{0A8E46A4-8093-4F23-B447-AAC2394FF1F1}"/>
              </a:ext>
            </a:extLst>
          </p:cNvPr>
          <p:cNvPicPr>
            <a:picLocks noChangeAspect="1"/>
          </p:cNvPicPr>
          <p:nvPr/>
        </p:nvPicPr>
        <p:blipFill>
          <a:blip r:embed="rId5"/>
          <a:stretch>
            <a:fillRect/>
          </a:stretch>
        </p:blipFill>
        <p:spPr>
          <a:xfrm>
            <a:off x="11549437" y="7573188"/>
            <a:ext cx="3080963" cy="5488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37052" y="784384"/>
            <a:ext cx="2756178" cy="344448"/>
          </a:xfrm>
          <a:prstGeom prst="rect">
            <a:avLst/>
          </a:prstGeom>
          <a:noFill/>
          <a:ln/>
        </p:spPr>
        <p:txBody>
          <a:bodyPr wrap="none" lIns="0" tIns="0" rIns="0" bIns="0" rtlCol="0" anchor="t"/>
          <a:lstStyle/>
          <a:p>
            <a:pPr marL="0" indent="0" algn="ctr">
              <a:lnSpc>
                <a:spcPts val="2700"/>
              </a:lnSpc>
              <a:buNone/>
            </a:pPr>
            <a:r>
              <a:rPr lang="en-US" sz="2150" b="1" dirty="0">
                <a:solidFill>
                  <a:srgbClr val="FFF8F5"/>
                </a:solidFill>
                <a:latin typeface="Noto Serif HK Bold" pitchFamily="34" charset="0"/>
                <a:ea typeface="Noto Serif HK Bold" pitchFamily="34" charset="-122"/>
                <a:cs typeface="Noto Serif HK Bold" pitchFamily="34" charset="-120"/>
              </a:rPr>
              <a:t>Дүгнэлт</a:t>
            </a:r>
            <a:endParaRPr lang="en-US" sz="2150" dirty="0"/>
          </a:p>
        </p:txBody>
      </p:sp>
      <p:sp>
        <p:nvSpPr>
          <p:cNvPr id="3" name="Text 1"/>
          <p:cNvSpPr/>
          <p:nvPr/>
        </p:nvSpPr>
        <p:spPr>
          <a:xfrm>
            <a:off x="771644" y="1349216"/>
            <a:ext cx="11926610" cy="689015"/>
          </a:xfrm>
          <a:prstGeom prst="rect">
            <a:avLst/>
          </a:prstGeom>
          <a:noFill/>
          <a:ln/>
        </p:spPr>
        <p:txBody>
          <a:bodyPr wrap="none" lIns="0" tIns="0" rIns="0" bIns="0" rtlCol="0" anchor="t"/>
          <a:lstStyle/>
          <a:p>
            <a:pPr marL="0" indent="0" algn="l">
              <a:lnSpc>
                <a:spcPts val="5400"/>
              </a:lnSpc>
              <a:buNone/>
            </a:pPr>
            <a:r>
              <a:rPr lang="en-US" sz="4300" b="1" dirty="0">
                <a:solidFill>
                  <a:srgbClr val="FFF8F5"/>
                </a:solidFill>
                <a:latin typeface="Noto Serif HK Bold" pitchFamily="34" charset="0"/>
                <a:ea typeface="Noto Serif HK Bold" pitchFamily="34" charset="-122"/>
                <a:cs typeface="Noto Serif HK Bold" pitchFamily="34" charset="-120"/>
              </a:rPr>
              <a:t>Суралцсан зүйлс ба ирээдүйн чиглэлүүд</a:t>
            </a:r>
            <a:endParaRPr lang="en-US" sz="4300" dirty="0"/>
          </a:p>
        </p:txBody>
      </p:sp>
      <p:sp>
        <p:nvSpPr>
          <p:cNvPr id="4" name="Text 2"/>
          <p:cNvSpPr/>
          <p:nvPr/>
        </p:nvSpPr>
        <p:spPr>
          <a:xfrm>
            <a:off x="1102281" y="2616875"/>
            <a:ext cx="12756475" cy="705564"/>
          </a:xfrm>
          <a:prstGeom prst="rect">
            <a:avLst/>
          </a:prstGeom>
          <a:noFill/>
          <a:ln/>
        </p:spPr>
        <p:txBody>
          <a:bodyPr wrap="square" lIns="0" tIns="0" rIns="0" bIns="0" rtlCol="0" anchor="t"/>
          <a:lstStyle/>
          <a:p>
            <a:pPr marL="0" indent="0" algn="l">
              <a:lnSpc>
                <a:spcPts val="2750"/>
              </a:lnSpc>
              <a:buNone/>
            </a:pPr>
            <a:r>
              <a:rPr lang="en-US" sz="1700" dirty="0">
                <a:solidFill>
                  <a:srgbClr val="D3C9C5"/>
                </a:solidFill>
                <a:latin typeface="Noto Serif HK" pitchFamily="34" charset="0"/>
                <a:ea typeface="Noto Serif HK" pitchFamily="34" charset="-122"/>
                <a:cs typeface="Noto Serif HK" pitchFamily="34" charset="-120"/>
              </a:rPr>
              <a:t>"</a:t>
            </a:r>
            <a:r>
              <a:rPr lang="mn-MN" sz="1600" dirty="0">
                <a:solidFill>
                  <a:schemeClr val="bg1"/>
                </a:solidFill>
              </a:rPr>
              <a:t>Объект хандалтат програмчлалын үндсэн зарчмуудыг ашиглан гурван түвшний могой тоглоомыг амжилттай хэрэгжүүлж, мөргөлдөөн илрүүлэх болон динамик элемент байршуулалтыг оновчтой шийдсэн</a:t>
            </a:r>
            <a:endParaRPr lang="en-US" sz="1700" dirty="0">
              <a:solidFill>
                <a:schemeClr val="bg1"/>
              </a:solidFill>
            </a:endParaRPr>
          </a:p>
        </p:txBody>
      </p:sp>
      <p:sp>
        <p:nvSpPr>
          <p:cNvPr id="5" name="Shape 3"/>
          <p:cNvSpPr/>
          <p:nvPr/>
        </p:nvSpPr>
        <p:spPr>
          <a:xfrm>
            <a:off x="771644" y="2368868"/>
            <a:ext cx="30480" cy="1201579"/>
          </a:xfrm>
          <a:prstGeom prst="rect">
            <a:avLst/>
          </a:prstGeom>
          <a:solidFill>
            <a:srgbClr val="E2C2B3"/>
          </a:solidFill>
          <a:ln/>
        </p:spPr>
        <p:txBody>
          <a:bodyPr/>
          <a:lstStyle/>
          <a:p>
            <a:endParaRPr lang="en-US"/>
          </a:p>
        </p:txBody>
      </p:sp>
      <p:sp>
        <p:nvSpPr>
          <p:cNvPr id="6" name="Text 4"/>
          <p:cNvSpPr/>
          <p:nvPr/>
        </p:nvSpPr>
        <p:spPr>
          <a:xfrm>
            <a:off x="771525" y="3702725"/>
            <a:ext cx="13087112" cy="705564"/>
          </a:xfrm>
          <a:prstGeom prst="rect">
            <a:avLst/>
          </a:prstGeom>
          <a:noFill/>
          <a:ln/>
        </p:spPr>
        <p:txBody>
          <a:bodyPr wrap="square" lIns="0" tIns="0" rIns="0" bIns="0" rtlCol="0" anchor="t"/>
          <a:lstStyle/>
          <a:p>
            <a:pPr>
              <a:lnSpc>
                <a:spcPts val="2750"/>
              </a:lnSpc>
            </a:pPr>
            <a:r>
              <a:rPr lang="mn-MN" sz="1600" dirty="0">
                <a:solidFill>
                  <a:schemeClr val="bg1"/>
                </a:solidFill>
              </a:rPr>
              <a:t>Энэхүү төсөл нь онолын компьютерийн шинжлэх ухааны ойлголтуудыг бодит програмчлалын хэрэглээнд хэрхэн ашиглах талаар үнэтэй туршлага өгсөн.</a:t>
            </a:r>
          </a:p>
          <a:p>
            <a:pPr marL="0" indent="0" algn="l">
              <a:lnSpc>
                <a:spcPts val="2750"/>
              </a:lnSpc>
              <a:buNone/>
            </a:pPr>
            <a:endParaRPr lang="en-US" sz="1700" dirty="0"/>
          </a:p>
        </p:txBody>
      </p:sp>
      <p:sp>
        <p:nvSpPr>
          <p:cNvPr id="7" name="Shape 5"/>
          <p:cNvSpPr/>
          <p:nvPr/>
        </p:nvSpPr>
        <p:spPr>
          <a:xfrm>
            <a:off x="771644" y="4772025"/>
            <a:ext cx="4215408" cy="2673072"/>
          </a:xfrm>
          <a:prstGeom prst="roundRect">
            <a:avLst>
              <a:gd name="adj" fmla="val 1237"/>
            </a:avLst>
          </a:prstGeom>
          <a:solidFill>
            <a:srgbClr val="5F5153"/>
          </a:solidFill>
          <a:ln/>
        </p:spPr>
        <p:txBody>
          <a:bodyPr/>
          <a:lstStyle/>
          <a:p>
            <a:endParaRPr lang="en-US"/>
          </a:p>
        </p:txBody>
      </p:sp>
      <p:sp>
        <p:nvSpPr>
          <p:cNvPr id="8" name="Text 6"/>
          <p:cNvSpPr/>
          <p:nvPr/>
        </p:nvSpPr>
        <p:spPr>
          <a:xfrm>
            <a:off x="992029" y="4992410"/>
            <a:ext cx="3774638" cy="688896"/>
          </a:xfrm>
          <a:prstGeom prst="rect">
            <a:avLst/>
          </a:prstGeom>
          <a:noFill/>
          <a:ln/>
        </p:spPr>
        <p:txBody>
          <a:bodyPr wrap="square" lIns="0" tIns="0" rIns="0" bIns="0" rtlCol="0" anchor="t"/>
          <a:lstStyle/>
          <a:p>
            <a:pPr marL="0" indent="0" algn="ctr">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OOP (Объект хандалтат програмчлал) эзэмшил</a:t>
            </a:r>
            <a:endParaRPr lang="en-US" sz="2150" dirty="0"/>
          </a:p>
        </p:txBody>
      </p:sp>
      <p:sp>
        <p:nvSpPr>
          <p:cNvPr id="9" name="Text 7"/>
          <p:cNvSpPr/>
          <p:nvPr/>
        </p:nvSpPr>
        <p:spPr>
          <a:xfrm>
            <a:off x="992029" y="5813584"/>
            <a:ext cx="3774638" cy="1411129"/>
          </a:xfrm>
          <a:prstGeom prst="rect">
            <a:avLst/>
          </a:prstGeom>
          <a:noFill/>
          <a:ln/>
        </p:spPr>
        <p:txBody>
          <a:bodyPr wrap="square" lIns="0" tIns="0" rIns="0" bIns="0" rtlCol="0" anchor="t"/>
          <a:lstStyle/>
          <a:p>
            <a:pPr marL="0" indent="0" algn="ctr">
              <a:lnSpc>
                <a:spcPts val="2750"/>
              </a:lnSpc>
              <a:buNone/>
            </a:pPr>
            <a:r>
              <a:rPr lang="mn-MN" sz="1600" dirty="0">
                <a:solidFill>
                  <a:schemeClr val="bg1"/>
                </a:solidFill>
              </a:rPr>
              <a:t>Ангиудын бүтэц, харилцан үйлчлэл дээр тулгуурлан объект хандалтат загварчлалын ойлголтыг гүнзгийрүүлсэн</a:t>
            </a:r>
            <a:r>
              <a:rPr lang="mn-MN" sz="1600" dirty="0"/>
              <a:t>.</a:t>
            </a:r>
            <a:r>
              <a:rPr lang="en-US" sz="1700" dirty="0">
                <a:solidFill>
                  <a:srgbClr val="D3C9C5"/>
                </a:solidFill>
                <a:latin typeface="Noto Serif HK" pitchFamily="34" charset="0"/>
                <a:ea typeface="Noto Serif HK" pitchFamily="34" charset="-122"/>
                <a:cs typeface="Noto Serif HK" pitchFamily="34" charset="-120"/>
              </a:rPr>
              <a:t>.</a:t>
            </a:r>
            <a:endParaRPr lang="en-US" sz="1700" dirty="0"/>
          </a:p>
        </p:txBody>
      </p:sp>
      <p:sp>
        <p:nvSpPr>
          <p:cNvPr id="10" name="Shape 8"/>
          <p:cNvSpPr/>
          <p:nvPr/>
        </p:nvSpPr>
        <p:spPr>
          <a:xfrm>
            <a:off x="5207437" y="4772025"/>
            <a:ext cx="4215408" cy="2673072"/>
          </a:xfrm>
          <a:prstGeom prst="roundRect">
            <a:avLst>
              <a:gd name="adj" fmla="val 1237"/>
            </a:avLst>
          </a:prstGeom>
          <a:solidFill>
            <a:srgbClr val="5F5153"/>
          </a:solidFill>
          <a:ln/>
        </p:spPr>
        <p:txBody>
          <a:bodyPr/>
          <a:lstStyle/>
          <a:p>
            <a:endParaRPr lang="en-US"/>
          </a:p>
        </p:txBody>
      </p:sp>
      <p:sp>
        <p:nvSpPr>
          <p:cNvPr id="11" name="Text 9"/>
          <p:cNvSpPr/>
          <p:nvPr/>
        </p:nvSpPr>
        <p:spPr>
          <a:xfrm>
            <a:off x="5620583" y="4992410"/>
            <a:ext cx="3389114" cy="344448"/>
          </a:xfrm>
          <a:prstGeom prst="rect">
            <a:avLst/>
          </a:prstGeom>
          <a:noFill/>
          <a:ln/>
        </p:spPr>
        <p:txBody>
          <a:bodyPr wrap="none" lIns="0" tIns="0" rIns="0" bIns="0" rtlCol="0" anchor="t"/>
          <a:lstStyle/>
          <a:p>
            <a:pPr marL="0" indent="0" algn="ctr">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Алгоритмын оновчлол</a:t>
            </a:r>
            <a:endParaRPr lang="en-US" sz="2150" dirty="0"/>
          </a:p>
        </p:txBody>
      </p:sp>
      <p:sp>
        <p:nvSpPr>
          <p:cNvPr id="12" name="Text 10"/>
          <p:cNvSpPr/>
          <p:nvPr/>
        </p:nvSpPr>
        <p:spPr>
          <a:xfrm>
            <a:off x="5427821" y="5469136"/>
            <a:ext cx="3774638" cy="1411129"/>
          </a:xfrm>
          <a:prstGeom prst="rect">
            <a:avLst/>
          </a:prstGeom>
          <a:noFill/>
          <a:ln/>
        </p:spPr>
        <p:txBody>
          <a:bodyPr wrap="square" lIns="0" tIns="0" rIns="0" bIns="0" rtlCol="0" anchor="t"/>
          <a:lstStyle/>
          <a:p>
            <a:pPr marL="0" indent="0" algn="ctr">
              <a:lnSpc>
                <a:spcPts val="2750"/>
              </a:lnSpc>
              <a:buNone/>
            </a:pPr>
            <a:r>
              <a:rPr lang="mn-MN" sz="1600" dirty="0">
                <a:solidFill>
                  <a:schemeClr val="bg1"/>
                </a:solidFill>
              </a:rPr>
              <a:t>Мөргөлдөөн илрүүлэх логик дээр төвлөрөн, гүйцэтгэл ба нарийн төвөгтэй байдлын тэнцвэрийг олж авсан.</a:t>
            </a:r>
            <a:endParaRPr lang="en-US" sz="1700" dirty="0">
              <a:solidFill>
                <a:schemeClr val="bg1"/>
              </a:solidFill>
            </a:endParaRPr>
          </a:p>
        </p:txBody>
      </p:sp>
      <p:sp>
        <p:nvSpPr>
          <p:cNvPr id="13" name="Shape 11"/>
          <p:cNvSpPr/>
          <p:nvPr/>
        </p:nvSpPr>
        <p:spPr>
          <a:xfrm>
            <a:off x="9643229" y="4772025"/>
            <a:ext cx="4215408" cy="2673072"/>
          </a:xfrm>
          <a:prstGeom prst="roundRect">
            <a:avLst>
              <a:gd name="adj" fmla="val 1237"/>
            </a:avLst>
          </a:prstGeom>
          <a:solidFill>
            <a:srgbClr val="5F5153"/>
          </a:solidFill>
          <a:ln/>
        </p:spPr>
        <p:txBody>
          <a:bodyPr/>
          <a:lstStyle/>
          <a:p>
            <a:endParaRPr lang="en-US"/>
          </a:p>
        </p:txBody>
      </p:sp>
      <p:sp>
        <p:nvSpPr>
          <p:cNvPr id="14" name="Text 12"/>
          <p:cNvSpPr/>
          <p:nvPr/>
        </p:nvSpPr>
        <p:spPr>
          <a:xfrm>
            <a:off x="10076498" y="4992410"/>
            <a:ext cx="3348871" cy="344448"/>
          </a:xfrm>
          <a:prstGeom prst="rect">
            <a:avLst/>
          </a:prstGeom>
          <a:noFill/>
          <a:ln/>
        </p:spPr>
        <p:txBody>
          <a:bodyPr wrap="none" lIns="0" tIns="0" rIns="0" bIns="0" rtlCol="0" anchor="t"/>
          <a:lstStyle/>
          <a:p>
            <a:pPr marL="0" indent="0" algn="ctr">
              <a:lnSpc>
                <a:spcPts val="2700"/>
              </a:lnSpc>
              <a:buNone/>
            </a:pPr>
            <a:r>
              <a:rPr lang="mn-MN" sz="2400" dirty="0">
                <a:solidFill>
                  <a:schemeClr val="bg1"/>
                </a:solidFill>
                <a:latin typeface="Bahnschrift SemiCondensed" panose="020B0502040204020203" pitchFamily="34" charset="0"/>
              </a:rPr>
              <a:t>Динамик өгөгдөлтэй ажиллах</a:t>
            </a:r>
            <a:endParaRPr lang="en-US" sz="2150" dirty="0">
              <a:solidFill>
                <a:schemeClr val="bg1"/>
              </a:solidFill>
              <a:latin typeface="Bahnschrift SemiCondensed" panose="020B0502040204020203" pitchFamily="34" charset="0"/>
            </a:endParaRPr>
          </a:p>
        </p:txBody>
      </p:sp>
      <p:sp>
        <p:nvSpPr>
          <p:cNvPr id="15" name="Text 13"/>
          <p:cNvSpPr/>
          <p:nvPr/>
        </p:nvSpPr>
        <p:spPr>
          <a:xfrm>
            <a:off x="9863614" y="5469136"/>
            <a:ext cx="3774638" cy="1065967"/>
          </a:xfrm>
          <a:prstGeom prst="rect">
            <a:avLst/>
          </a:prstGeom>
          <a:noFill/>
          <a:ln/>
        </p:spPr>
        <p:txBody>
          <a:bodyPr wrap="square" lIns="0" tIns="0" rIns="0" bIns="0" rtlCol="0" anchor="t"/>
          <a:lstStyle/>
          <a:p>
            <a:pPr marL="0" indent="0" algn="ctr">
              <a:lnSpc>
                <a:spcPts val="2750"/>
              </a:lnSpc>
              <a:buNone/>
            </a:pPr>
            <a:r>
              <a:rPr lang="en-US" sz="1600" dirty="0" err="1">
                <a:solidFill>
                  <a:schemeClr val="bg1"/>
                </a:solidFill>
              </a:rPr>
              <a:t>ArrayList</a:t>
            </a:r>
            <a:r>
              <a:rPr lang="en-US" sz="1600" dirty="0">
                <a:solidFill>
                  <a:schemeClr val="bg1"/>
                </a:solidFill>
              </a:rPr>
              <a:t> </a:t>
            </a:r>
            <a:r>
              <a:rPr lang="mn-MN" sz="1600" dirty="0">
                <a:solidFill>
                  <a:schemeClr val="bg1"/>
                </a:solidFill>
              </a:rPr>
              <a:t>ашиглан тоглоомын элементүүдийг үр дүнтэй удирдах арга барилыг судалсан.</a:t>
            </a:r>
            <a:endParaRPr lang="en-US" sz="1700" dirty="0">
              <a:solidFill>
                <a:schemeClr val="bg1"/>
              </a:solidFill>
            </a:endParaRPr>
          </a:p>
        </p:txBody>
      </p:sp>
      <p:pic>
        <p:nvPicPr>
          <p:cNvPr id="18" name="Picture 17">
            <a:extLst>
              <a:ext uri="{FF2B5EF4-FFF2-40B4-BE49-F238E27FC236}">
                <a16:creationId xmlns:a16="http://schemas.microsoft.com/office/drawing/2014/main" id="{44FE91B1-D39E-46E2-8523-3578CD8862ED}"/>
              </a:ext>
            </a:extLst>
          </p:cNvPr>
          <p:cNvPicPr>
            <a:picLocks noChangeAspect="1"/>
          </p:cNvPicPr>
          <p:nvPr/>
        </p:nvPicPr>
        <p:blipFill>
          <a:blip r:embed="rId3"/>
          <a:stretch>
            <a:fillRect/>
          </a:stretch>
        </p:blipFill>
        <p:spPr>
          <a:xfrm>
            <a:off x="11549437" y="7573188"/>
            <a:ext cx="3080963" cy="548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0095" y="944404"/>
            <a:ext cx="7623810" cy="1357313"/>
          </a:xfrm>
          <a:prstGeom prst="rect">
            <a:avLst/>
          </a:prstGeom>
          <a:noFill/>
          <a:ln/>
        </p:spPr>
        <p:txBody>
          <a:bodyPr wrap="square" lIns="0" tIns="0" rIns="0" bIns="0" rtlCol="0" anchor="t"/>
          <a:lstStyle/>
          <a:p>
            <a:pPr marL="0" indent="0" algn="l">
              <a:lnSpc>
                <a:spcPts val="5300"/>
              </a:lnSpc>
              <a:buNone/>
            </a:pPr>
            <a:endParaRPr lang="en-US" sz="4250" dirty="0"/>
          </a:p>
        </p:txBody>
      </p:sp>
      <p:sp>
        <p:nvSpPr>
          <p:cNvPr id="4" name="Text 1"/>
          <p:cNvSpPr/>
          <p:nvPr/>
        </p:nvSpPr>
        <p:spPr>
          <a:xfrm>
            <a:off x="760095" y="1756644"/>
            <a:ext cx="7623810" cy="2084546"/>
          </a:xfrm>
          <a:prstGeom prst="rect">
            <a:avLst/>
          </a:prstGeom>
          <a:noFill/>
          <a:ln/>
        </p:spPr>
        <p:txBody>
          <a:bodyPr wrap="square" lIns="0" tIns="0" rIns="0" bIns="0" rtlCol="0" anchor="t"/>
          <a:lstStyle/>
          <a:p>
            <a:pPr marL="0" indent="0" algn="just">
              <a:lnSpc>
                <a:spcPts val="2700"/>
              </a:lnSpc>
              <a:buNone/>
            </a:pPr>
            <a:r>
              <a:rPr lang="en-US" sz="1700" dirty="0">
                <a:solidFill>
                  <a:srgbClr val="D3C9C5"/>
                </a:solidFill>
                <a:latin typeface="Noto Serif HK" pitchFamily="34" charset="0"/>
                <a:ea typeface="Noto Serif HK" pitchFamily="34" charset="-122"/>
                <a:cs typeface="Noto Serif HK" pitchFamily="34" charset="-120"/>
              </a:rPr>
              <a:t>Энэхүү могой тоглоомын төсөл нь объект хандалтат програмчлалын зарчмуудыг бодитоор хэрэгжүүлж, алгоритмын оновчлол, график интерфэйс хөгжүүлэлт, динамик өгөгдлийн удирдлагын талаар гүнзгий ойлголт олгосон. Хөгжүүлэлтийн явцад тулгарсан сорилтууд нь програмчлалын ур чадварыг ахиулах, онолын мэдлэгийг практикт хэрэгжүүлэх үнэт боломж болсон.</a:t>
            </a:r>
            <a:endParaRPr lang="en-US" sz="1700" dirty="0"/>
          </a:p>
        </p:txBody>
      </p:sp>
      <p:sp>
        <p:nvSpPr>
          <p:cNvPr id="5" name="Text 2"/>
          <p:cNvSpPr/>
          <p:nvPr/>
        </p:nvSpPr>
        <p:spPr>
          <a:xfrm>
            <a:off x="760095" y="4388411"/>
            <a:ext cx="7623810" cy="1737122"/>
          </a:xfrm>
          <a:prstGeom prst="rect">
            <a:avLst/>
          </a:prstGeom>
          <a:noFill/>
          <a:ln/>
        </p:spPr>
        <p:txBody>
          <a:bodyPr wrap="square" lIns="0" tIns="0" rIns="0" bIns="0" rtlCol="0" anchor="t"/>
          <a:lstStyle/>
          <a:p>
            <a:pPr marL="0" indent="0" algn="just">
              <a:lnSpc>
                <a:spcPts val="2700"/>
              </a:lnSpc>
              <a:buNone/>
            </a:pPr>
            <a:r>
              <a:rPr lang="en-US" sz="1700" dirty="0">
                <a:solidFill>
                  <a:srgbClr val="D3C9C5"/>
                </a:solidFill>
                <a:latin typeface="Noto Serif HK" pitchFamily="34" charset="0"/>
                <a:ea typeface="Noto Serif HK" pitchFamily="34" charset="-122"/>
                <a:cs typeface="Noto Serif HK" pitchFamily="34" charset="-120"/>
              </a:rPr>
              <a:t>Цаашид тоглоомын гүйцэтгэлийг сайжруулах, шинэ түвшин, элементүүд нэмэх, хиймэл оюун ухаантай эсрэг тоглогч хөгжүүлэх зэрэг өргөтгөлүүдийг хийх боломжтой. Энэ төсөл нь зөвхөн нэг тоглоом бүтээхээс гадна програм хангамжийн инженерчлэлд хандах хандлагыг төлөвшүүлсэн чухал алхам байлаа.</a:t>
            </a:r>
            <a:endParaRPr lang="en-US" sz="1700" dirty="0"/>
          </a:p>
        </p:txBody>
      </p:sp>
      <p:sp>
        <p:nvSpPr>
          <p:cNvPr id="6" name="Text 3"/>
          <p:cNvSpPr/>
          <p:nvPr/>
        </p:nvSpPr>
        <p:spPr>
          <a:xfrm>
            <a:off x="760095" y="6937772"/>
            <a:ext cx="7623810" cy="347424"/>
          </a:xfrm>
          <a:prstGeom prst="rect">
            <a:avLst/>
          </a:prstGeom>
          <a:noFill/>
          <a:ln/>
        </p:spPr>
        <p:txBody>
          <a:bodyPr wrap="none" lIns="0" tIns="0" rIns="0" bIns="0" rtlCol="0" anchor="t"/>
          <a:lstStyle/>
          <a:p>
            <a:pPr marL="0" indent="0" algn="ctr">
              <a:lnSpc>
                <a:spcPts val="2700"/>
              </a:lnSpc>
              <a:buNone/>
            </a:pP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46760" y="587693"/>
            <a:ext cx="2667357" cy="333375"/>
          </a:xfrm>
          <a:prstGeom prst="rect">
            <a:avLst/>
          </a:prstGeom>
          <a:noFill/>
          <a:ln/>
        </p:spPr>
        <p:txBody>
          <a:bodyPr wrap="none" lIns="0" tIns="0" rIns="0" bIns="0" rtlCol="0" anchor="t"/>
          <a:lstStyle/>
          <a:p>
            <a:pPr marL="0" indent="0" algn="l">
              <a:lnSpc>
                <a:spcPts val="2600"/>
              </a:lnSpc>
              <a:buNone/>
            </a:pPr>
            <a:r>
              <a:rPr lang="en-US" sz="2100" b="1" dirty="0">
                <a:solidFill>
                  <a:srgbClr val="FFF8F5"/>
                </a:solidFill>
                <a:latin typeface="Noto Serif HK Bold" pitchFamily="34" charset="0"/>
                <a:ea typeface="Noto Serif HK Bold" pitchFamily="34" charset="-122"/>
                <a:cs typeface="Noto Serif HK Bold" pitchFamily="34" charset="-120"/>
              </a:rPr>
              <a:t>Эх сурвалжууд</a:t>
            </a:r>
            <a:endParaRPr lang="en-US" sz="2100" dirty="0"/>
          </a:p>
        </p:txBody>
      </p:sp>
      <p:sp>
        <p:nvSpPr>
          <p:cNvPr id="3" name="Text 1"/>
          <p:cNvSpPr/>
          <p:nvPr/>
        </p:nvSpPr>
        <p:spPr>
          <a:xfrm>
            <a:off x="746760" y="1134427"/>
            <a:ext cx="6045637" cy="666869"/>
          </a:xfrm>
          <a:prstGeom prst="rect">
            <a:avLst/>
          </a:prstGeom>
          <a:noFill/>
          <a:ln/>
        </p:spPr>
        <p:txBody>
          <a:bodyPr wrap="none" lIns="0" tIns="0" rIns="0" bIns="0" rtlCol="0" anchor="t"/>
          <a:lstStyle/>
          <a:p>
            <a:pPr marL="0" indent="0" algn="l">
              <a:lnSpc>
                <a:spcPts val="5250"/>
              </a:lnSpc>
              <a:buNone/>
            </a:pPr>
            <a:r>
              <a:rPr lang="en-US" sz="4200" b="1" dirty="0">
                <a:solidFill>
                  <a:srgbClr val="FFF8F5"/>
                </a:solidFill>
                <a:latin typeface="Noto Serif HK Bold" pitchFamily="34" charset="0"/>
                <a:ea typeface="Noto Serif HK Bold" pitchFamily="34" charset="-122"/>
                <a:cs typeface="Noto Serif HK Bold" pitchFamily="34" charset="-120"/>
              </a:rPr>
              <a:t>Materials &amp; Resources</a:t>
            </a:r>
            <a:endParaRPr lang="en-US" sz="4200" dirty="0"/>
          </a:p>
        </p:txBody>
      </p:sp>
      <p:sp>
        <p:nvSpPr>
          <p:cNvPr id="4" name="Text 2"/>
          <p:cNvSpPr/>
          <p:nvPr/>
        </p:nvSpPr>
        <p:spPr>
          <a:xfrm>
            <a:off x="746760" y="2121337"/>
            <a:ext cx="13136880" cy="341352"/>
          </a:xfrm>
          <a:prstGeom prst="rect">
            <a:avLst/>
          </a:prstGeom>
          <a:noFill/>
          <a:ln/>
        </p:spPr>
        <p:txBody>
          <a:bodyPr wrap="none" lIns="0" tIns="0" rIns="0" bIns="0" rtlCol="0" anchor="t"/>
          <a:lstStyle/>
          <a:p>
            <a:pPr marL="0" indent="0" algn="l">
              <a:lnSpc>
                <a:spcPts val="2650"/>
              </a:lnSpc>
              <a:buNone/>
            </a:pPr>
            <a:r>
              <a:rPr lang="en-US" sz="1650" dirty="0">
                <a:solidFill>
                  <a:srgbClr val="D3C9C5"/>
                </a:solidFill>
                <a:latin typeface="Noto Serif HK" pitchFamily="34" charset="0"/>
                <a:ea typeface="Noto Serif HK" pitchFamily="34" charset="-122"/>
                <a:cs typeface="Noto Serif HK" pitchFamily="34" charset="-120"/>
              </a:rPr>
              <a:t>Our development process was greatly supported by comprehensive resources and community knowledge.</a:t>
            </a:r>
            <a:endParaRPr lang="en-US" sz="1650" dirty="0"/>
          </a:p>
        </p:txBody>
      </p:sp>
      <p:sp>
        <p:nvSpPr>
          <p:cNvPr id="5" name="Text 3"/>
          <p:cNvSpPr/>
          <p:nvPr/>
        </p:nvSpPr>
        <p:spPr>
          <a:xfrm>
            <a:off x="746760" y="2702719"/>
            <a:ext cx="13136880"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D3C9C5"/>
                </a:solidFill>
                <a:latin typeface="Noto Serif HK" pitchFamily="34" charset="0"/>
                <a:ea typeface="Noto Serif HK" pitchFamily="34" charset="-122"/>
                <a:cs typeface="Noto Serif HK" pitchFamily="34" charset="-120"/>
              </a:rPr>
              <a:t>Манай хөгжүүлэлтийн явц нь өргөн хүрээтэй эх сурвалжууд болон хөгжүүлэгчдийн хамтын мэдлэгээр хүчтэй дэмжигдсэн.</a:t>
            </a:r>
            <a:endParaRPr lang="en-US" sz="1650" dirty="0"/>
          </a:p>
        </p:txBody>
      </p:sp>
      <p:sp>
        <p:nvSpPr>
          <p:cNvPr id="6" name="Text 4"/>
          <p:cNvSpPr/>
          <p:nvPr/>
        </p:nvSpPr>
        <p:spPr>
          <a:xfrm>
            <a:off x="746760" y="3460075"/>
            <a:ext cx="13136880" cy="68270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D3C9C5"/>
                </a:solidFill>
                <a:latin typeface="Noto Serif HK" pitchFamily="34" charset="0"/>
                <a:ea typeface="Noto Serif HK" pitchFamily="34" charset="-122"/>
                <a:cs typeface="Noto Serif HK" pitchFamily="34" charset="-120"/>
              </a:rPr>
              <a:t>Deitel, H. &amp; Deitel, P. (2017). </a:t>
            </a:r>
            <a:r>
              <a:rPr lang="en-US" sz="1650" b="1" i="1" dirty="0">
                <a:solidFill>
                  <a:srgbClr val="D3C9C5"/>
                </a:solidFill>
                <a:latin typeface="Noto Serif HK" pitchFamily="34" charset="0"/>
                <a:ea typeface="Noto Serif HK" pitchFamily="34" charset="-122"/>
                <a:cs typeface="Noto Serif HK" pitchFamily="34" charset="-120"/>
              </a:rPr>
              <a:t>Java How to Program</a:t>
            </a:r>
            <a:r>
              <a:rPr lang="en-US" sz="1650" dirty="0">
                <a:solidFill>
                  <a:srgbClr val="D3C9C5"/>
                </a:solidFill>
                <a:latin typeface="Noto Serif HK" pitchFamily="34" charset="0"/>
                <a:ea typeface="Noto Serif HK" pitchFamily="34" charset="-122"/>
                <a:cs typeface="Noto Serif HK" pitchFamily="34" charset="-120"/>
              </a:rPr>
              <a:t>. Pearson Education. Java програмчлалын үндсэн ойлголтууд болон объект хандалтат програмчлалын зарчмуудыг гүнзгий тайлбарласан суурь сурах бичиг.</a:t>
            </a:r>
            <a:endParaRPr lang="en-US" sz="1650" dirty="0"/>
          </a:p>
        </p:txBody>
      </p:sp>
      <p:pic>
        <p:nvPicPr>
          <p:cNvPr id="7" name="Image 0" descr="preencoded.png"/>
          <p:cNvPicPr>
            <a:picLocks noChangeAspect="1"/>
          </p:cNvPicPr>
          <p:nvPr/>
        </p:nvPicPr>
        <p:blipFill>
          <a:blip r:embed="rId3"/>
          <a:stretch>
            <a:fillRect/>
          </a:stretch>
        </p:blipFill>
        <p:spPr>
          <a:xfrm>
            <a:off x="746760" y="4382810"/>
            <a:ext cx="3242905" cy="586740"/>
          </a:xfrm>
          <a:prstGeom prst="rect">
            <a:avLst/>
          </a:prstGeom>
        </p:spPr>
      </p:pic>
      <p:sp>
        <p:nvSpPr>
          <p:cNvPr id="8" name="Text 5"/>
          <p:cNvSpPr/>
          <p:nvPr/>
        </p:nvSpPr>
        <p:spPr>
          <a:xfrm>
            <a:off x="746760" y="5209580"/>
            <a:ext cx="13136880" cy="682704"/>
          </a:xfrm>
          <a:prstGeom prst="rect">
            <a:avLst/>
          </a:prstGeom>
          <a:noFill/>
          <a:ln/>
        </p:spPr>
        <p:txBody>
          <a:bodyPr wrap="square" lIns="0" tIns="0" rIns="0" bIns="0" rtlCol="0" anchor="t"/>
          <a:lstStyle/>
          <a:p>
            <a:pPr marL="0" indent="0" algn="l">
              <a:lnSpc>
                <a:spcPts val="2650"/>
              </a:lnSpc>
              <a:buNone/>
            </a:pPr>
            <a:r>
              <a:rPr lang="en-US" sz="1650" dirty="0">
                <a:solidFill>
                  <a:srgbClr val="D3C9C5"/>
                </a:solidFill>
                <a:latin typeface="Noto Serif HK" pitchFamily="34" charset="0"/>
                <a:ea typeface="Noto Serif HK" pitchFamily="34" charset="-122"/>
                <a:cs typeface="Noto Serif HK" pitchFamily="34" charset="-120"/>
              </a:rPr>
              <a:t> Java-ийн албан ёсны баримт бичиг нь API ашиглалт, шилдэг туршлагууд, хэлний бүтэцүүдийн дэлгэрэнгүй тайлбар бүхий чухал лавлах материал болсон.</a:t>
            </a:r>
            <a:endParaRPr lang="en-US" sz="1650" dirty="0"/>
          </a:p>
        </p:txBody>
      </p:sp>
      <p:pic>
        <p:nvPicPr>
          <p:cNvPr id="9" name="Image 1" descr="preencoded.png"/>
          <p:cNvPicPr>
            <a:picLocks noChangeAspect="1"/>
          </p:cNvPicPr>
          <p:nvPr/>
        </p:nvPicPr>
        <p:blipFill>
          <a:blip r:embed="rId4"/>
          <a:stretch>
            <a:fillRect/>
          </a:stretch>
        </p:blipFill>
        <p:spPr>
          <a:xfrm>
            <a:off x="746760" y="6132314"/>
            <a:ext cx="2029539" cy="586740"/>
          </a:xfrm>
          <a:prstGeom prst="rect">
            <a:avLst/>
          </a:prstGeom>
        </p:spPr>
      </p:pic>
      <p:sp>
        <p:nvSpPr>
          <p:cNvPr id="10" name="Text 6"/>
          <p:cNvSpPr/>
          <p:nvPr/>
        </p:nvSpPr>
        <p:spPr>
          <a:xfrm>
            <a:off x="746760" y="6959084"/>
            <a:ext cx="13136880" cy="682704"/>
          </a:xfrm>
          <a:prstGeom prst="rect">
            <a:avLst/>
          </a:prstGeom>
          <a:noFill/>
          <a:ln/>
        </p:spPr>
        <p:txBody>
          <a:bodyPr wrap="square" lIns="0" tIns="0" rIns="0" bIns="0" rtlCol="0" anchor="t"/>
          <a:lstStyle/>
          <a:p>
            <a:pPr marL="0" indent="0" algn="l">
              <a:lnSpc>
                <a:spcPts val="2650"/>
              </a:lnSpc>
              <a:buNone/>
            </a:pPr>
            <a:r>
              <a:rPr lang="en-US" sz="1650" dirty="0">
                <a:solidFill>
                  <a:srgbClr val="D3C9C5"/>
                </a:solidFill>
                <a:latin typeface="Noto Serif HK" pitchFamily="34" charset="0"/>
                <a:ea typeface="Noto Serif HK" pitchFamily="34" charset="-122"/>
                <a:cs typeface="Noto Serif HK" pitchFamily="34" charset="-120"/>
              </a:rPr>
              <a:t> Програмчлалын асуудлыг шийдвэрлэх, алдааг засах, олон төрлийн хандлагыг судлахад үнэлж баршгүй хамтын ажиллагаанд суурилсан платформ.</a:t>
            </a:r>
            <a:endParaRPr lang="en-US" sz="1650" dirty="0"/>
          </a:p>
        </p:txBody>
      </p:sp>
      <p:pic>
        <p:nvPicPr>
          <p:cNvPr id="11" name="Picture 10">
            <a:extLst>
              <a:ext uri="{FF2B5EF4-FFF2-40B4-BE49-F238E27FC236}">
                <a16:creationId xmlns:a16="http://schemas.microsoft.com/office/drawing/2014/main" id="{0CA60CE1-23FF-41CE-A5E5-E88A1D7573B2}"/>
              </a:ext>
            </a:extLst>
          </p:cNvPr>
          <p:cNvPicPr>
            <a:picLocks noChangeAspect="1"/>
          </p:cNvPicPr>
          <p:nvPr/>
        </p:nvPicPr>
        <p:blipFill>
          <a:blip r:embed="rId5"/>
          <a:stretch>
            <a:fillRect/>
          </a:stretch>
        </p:blipFill>
        <p:spPr>
          <a:xfrm>
            <a:off x="11549437" y="7573188"/>
            <a:ext cx="3080963" cy="548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242423"/>
            <a:ext cx="4919186" cy="3744635"/>
          </a:xfrm>
          <a:prstGeom prst="rect">
            <a:avLst/>
          </a:prstGeom>
        </p:spPr>
      </p:pic>
      <p:sp>
        <p:nvSpPr>
          <p:cNvPr id="4" name="Text 0"/>
          <p:cNvSpPr/>
          <p:nvPr/>
        </p:nvSpPr>
        <p:spPr>
          <a:xfrm>
            <a:off x="6280190" y="3045976"/>
            <a:ext cx="5670590" cy="1450720"/>
          </a:xfrm>
          <a:prstGeom prst="rect">
            <a:avLst/>
          </a:prstGeom>
          <a:noFill/>
          <a:ln/>
        </p:spPr>
        <p:txBody>
          <a:bodyPr wrap="none" lIns="0" tIns="0" rIns="0" bIns="0" rtlCol="0" anchor="t"/>
          <a:lstStyle/>
          <a:p>
            <a:pPr marL="0" indent="0" algn="l">
              <a:lnSpc>
                <a:spcPts val="5550"/>
              </a:lnSpc>
              <a:buNone/>
            </a:pPr>
            <a:r>
              <a:rPr lang="mn-MN" sz="4450" b="1" dirty="0">
                <a:solidFill>
                  <a:srgbClr val="FFF8F5"/>
                </a:solidFill>
                <a:ea typeface="Noto Serif HK Bold" pitchFamily="34" charset="-122"/>
              </a:rPr>
              <a:t>Анхаарал хандуулсанд</a:t>
            </a:r>
          </a:p>
          <a:p>
            <a:pPr marL="0" indent="0" algn="l">
              <a:lnSpc>
                <a:spcPts val="5550"/>
              </a:lnSpc>
              <a:buNone/>
            </a:pPr>
            <a:r>
              <a:rPr lang="mn-MN" sz="4450" b="1" dirty="0">
                <a:solidFill>
                  <a:srgbClr val="FFF8F5"/>
                </a:solidFill>
                <a:ea typeface="Noto Serif HK Bold" pitchFamily="34" charset="-122"/>
              </a:rPr>
              <a:t>баярлалаа</a:t>
            </a:r>
            <a:endParaRPr lang="en-US" sz="4450" dirty="0"/>
          </a:p>
        </p:txBody>
      </p:sp>
      <p:sp>
        <p:nvSpPr>
          <p:cNvPr id="5" name="Text 1"/>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mn-MN" sz="1750" dirty="0"/>
              <a:t>=</a:t>
            </a:r>
            <a:endParaRPr lang="en-US" sz="1750" dirty="0"/>
          </a:p>
        </p:txBody>
      </p:sp>
      <p:pic>
        <p:nvPicPr>
          <p:cNvPr id="6" name="Picture 5">
            <a:extLst>
              <a:ext uri="{FF2B5EF4-FFF2-40B4-BE49-F238E27FC236}">
                <a16:creationId xmlns:a16="http://schemas.microsoft.com/office/drawing/2014/main" id="{07390A35-9C4C-471B-B1E8-01C5CC8E9965}"/>
              </a:ext>
            </a:extLst>
          </p:cNvPr>
          <p:cNvPicPr>
            <a:picLocks noChangeAspect="1"/>
          </p:cNvPicPr>
          <p:nvPr/>
        </p:nvPicPr>
        <p:blipFill>
          <a:blip r:embed="rId5"/>
          <a:stretch>
            <a:fillRect/>
          </a:stretch>
        </p:blipFill>
        <p:spPr>
          <a:xfrm>
            <a:off x="11549437" y="7573188"/>
            <a:ext cx="3080963" cy="548835"/>
          </a:xfrm>
          <a:prstGeom prst="rect">
            <a:avLst/>
          </a:prstGeom>
        </p:spPr>
      </p:pic>
    </p:spTree>
    <p:extLst>
      <p:ext uri="{BB962C8B-B14F-4D97-AF65-F5344CB8AC3E}">
        <p14:creationId xmlns:p14="http://schemas.microsoft.com/office/powerpoint/2010/main" val="326638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263735"/>
            <a:ext cx="4919305" cy="3702129"/>
          </a:xfrm>
          <a:prstGeom prst="rect">
            <a:avLst/>
          </a:prstGeom>
        </p:spPr>
      </p:pic>
      <p:sp>
        <p:nvSpPr>
          <p:cNvPr id="4"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Тоглоомын ерөнхий тайлбар</a:t>
            </a:r>
            <a:endParaRPr lang="en-US" sz="4450" dirty="0"/>
          </a:p>
        </p:txBody>
      </p:sp>
      <p:sp>
        <p:nvSpPr>
          <p:cNvPr id="5"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Энэхүү тоглоомын гол зорилго нь тоглогч могойг удирдан талбайн хүрээнд аль болох олон хоол цуглуулж, урт болохыг хичээх явдал юм. Могой уртсах тусам тоглоомын хүндрэл нэмэгдэж, тоглогч өөрөө өөртэйгөө мөргөлдөх эсвэл хана мөргөвөл тоглоом дуусна.</a:t>
            </a:r>
            <a:endParaRPr lang="en-US" sz="1750" dirty="0"/>
          </a:p>
        </p:txBody>
      </p:sp>
      <p:pic>
        <p:nvPicPr>
          <p:cNvPr id="6" name="Picture 5">
            <a:extLst>
              <a:ext uri="{FF2B5EF4-FFF2-40B4-BE49-F238E27FC236}">
                <a16:creationId xmlns:a16="http://schemas.microsoft.com/office/drawing/2014/main" id="{20DDDFA5-7901-470F-8BB5-D2998F046026}"/>
              </a:ext>
            </a:extLst>
          </p:cNvPr>
          <p:cNvPicPr>
            <a:picLocks noChangeAspect="1"/>
          </p:cNvPicPr>
          <p:nvPr/>
        </p:nvPicPr>
        <p:blipFill>
          <a:blip r:embed="rId5"/>
          <a:stretch>
            <a:fillRect/>
          </a:stretch>
        </p:blipFill>
        <p:spPr>
          <a:xfrm>
            <a:off x="11560195" y="7583946"/>
            <a:ext cx="3080963" cy="548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252901"/>
            <a:ext cx="4919186" cy="3723680"/>
          </a:xfrm>
          <a:prstGeom prst="rect">
            <a:avLst/>
          </a:prstGeom>
        </p:spPr>
      </p:pic>
      <p:sp>
        <p:nvSpPr>
          <p:cNvPr id="4" name="Text 0"/>
          <p:cNvSpPr/>
          <p:nvPr/>
        </p:nvSpPr>
        <p:spPr>
          <a:xfrm>
            <a:off x="6280190" y="2030968"/>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Text 1"/>
          <p:cNvSpPr/>
          <p:nvPr/>
        </p:nvSpPr>
        <p:spPr>
          <a:xfrm>
            <a:off x="6280190" y="307990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Level1</a:t>
            </a:r>
            <a:endParaRPr lang="en-US" sz="4450" dirty="0"/>
          </a:p>
        </p:txBody>
      </p:sp>
      <p:sp>
        <p:nvSpPr>
          <p:cNvPr id="6" name="Text 2"/>
          <p:cNvSpPr/>
          <p:nvPr/>
        </p:nvSpPr>
        <p:spPr>
          <a:xfrm>
            <a:off x="6280190" y="412884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 ижил хоолнуудыг идэж ижил хэмжээгээр уртсаж, оноо нэмэгдэнэ мөн </a:t>
            </a:r>
            <a:r>
              <a:rPr lang="en-US" sz="1750" dirty="0" err="1">
                <a:solidFill>
                  <a:srgbClr val="D3C9C5"/>
                </a:solidFill>
                <a:latin typeface="Noto Serif HK" pitchFamily="34" charset="0"/>
                <a:ea typeface="Noto Serif HK" pitchFamily="34" charset="-122"/>
                <a:cs typeface="Noto Serif HK" pitchFamily="34" charset="-120"/>
              </a:rPr>
              <a:t>могой</a:t>
            </a:r>
            <a:r>
              <a:rPr lang="en-US" sz="1750" dirty="0">
                <a:solidFill>
                  <a:srgbClr val="D3C9C5"/>
                </a:solidFill>
                <a:latin typeface="Noto Serif HK" pitchFamily="34" charset="0"/>
                <a:ea typeface="Noto Serif HK" pitchFamily="34" charset="-122"/>
                <a:cs typeface="Noto Serif HK" pitchFamily="34" charset="-120"/>
              </a:rPr>
              <a:t> </a:t>
            </a:r>
            <a:r>
              <a:rPr lang="en-US" sz="1750" dirty="0" err="1">
                <a:solidFill>
                  <a:srgbClr val="D3C9C5"/>
                </a:solidFill>
                <a:latin typeface="Noto Serif HK" pitchFamily="34" charset="0"/>
                <a:ea typeface="Noto Serif HK" pitchFamily="34" charset="-122"/>
                <a:cs typeface="Noto Serif HK" pitchFamily="34" charset="-120"/>
              </a:rPr>
              <a:t>сүүлээ</a:t>
            </a:r>
            <a:r>
              <a:rPr lang="en-US" sz="1750" dirty="0">
                <a:solidFill>
                  <a:srgbClr val="D3C9C5"/>
                </a:solidFill>
                <a:latin typeface="Noto Serif HK" pitchFamily="34" charset="0"/>
                <a:ea typeface="Noto Serif HK" pitchFamily="34" charset="-122"/>
                <a:cs typeface="Noto Serif HK" pitchFamily="34" charset="-120"/>
              </a:rPr>
              <a:t> мөргөх болон хана мөргөх үед тоглоом дуусна. Хэрэв оноо M тоонд хүрвэл дараагийн үе рүү шилжинэ.</a:t>
            </a:r>
            <a:endParaRPr lang="en-US" sz="1750" dirty="0"/>
          </a:p>
        </p:txBody>
      </p:sp>
      <p:sp>
        <p:nvSpPr>
          <p:cNvPr id="7" name="Text 3"/>
          <p:cNvSpPr/>
          <p:nvPr/>
        </p:nvSpPr>
        <p:spPr>
          <a:xfrm>
            <a:off x="6280190" y="583561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8" name="Picture 7">
            <a:extLst>
              <a:ext uri="{FF2B5EF4-FFF2-40B4-BE49-F238E27FC236}">
                <a16:creationId xmlns:a16="http://schemas.microsoft.com/office/drawing/2014/main" id="{E7E35698-BD4F-4C35-A42C-74C98CE5128F}"/>
              </a:ext>
            </a:extLst>
          </p:cNvPr>
          <p:cNvPicPr>
            <a:picLocks noChangeAspect="1"/>
          </p:cNvPicPr>
          <p:nvPr/>
        </p:nvPicPr>
        <p:blipFill>
          <a:blip r:embed="rId5"/>
          <a:stretch>
            <a:fillRect/>
          </a:stretch>
        </p:blipFill>
        <p:spPr>
          <a:xfrm>
            <a:off x="11549437" y="7573188"/>
            <a:ext cx="3080963" cy="5488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242423"/>
            <a:ext cx="4919186" cy="3744635"/>
          </a:xfrm>
          <a:prstGeom prst="rect">
            <a:avLst/>
          </a:prstGeom>
        </p:spPr>
      </p:pic>
      <p:sp>
        <p:nvSpPr>
          <p:cNvPr id="4" name="Text 0"/>
          <p:cNvSpPr/>
          <p:nvPr/>
        </p:nvSpPr>
        <p:spPr>
          <a:xfrm>
            <a:off x="793790" y="255543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Level2</a:t>
            </a:r>
            <a:endParaRPr lang="en-US" sz="4450" dirty="0"/>
          </a:p>
        </p:txBody>
      </p:sp>
      <p:sp>
        <p:nvSpPr>
          <p:cNvPr id="5" name="Text 1"/>
          <p:cNvSpPr/>
          <p:nvPr/>
        </p:nvSpPr>
        <p:spPr>
          <a:xfrm>
            <a:off x="793790" y="360437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 саадтай зам дундуур явна, могойн хурд өмнөх level- ээс ихсэнэ. өөрийгөө болон ханыг мөргөх саадыг мөргөх тохиолдолд тоглоом дуусна. Оноо n тоонд хүрвэл тоглоом дараагийн үерүү шилжнэ.</a:t>
            </a:r>
            <a:endParaRPr lang="en-US" sz="1750" dirty="0"/>
          </a:p>
        </p:txBody>
      </p:sp>
      <p:sp>
        <p:nvSpPr>
          <p:cNvPr id="6" name="Text 2"/>
          <p:cNvSpPr/>
          <p:nvPr/>
        </p:nvSpPr>
        <p:spPr>
          <a:xfrm>
            <a:off x="793790" y="531114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242423"/>
            <a:ext cx="4919186" cy="3744635"/>
          </a:xfrm>
          <a:prstGeom prst="rect">
            <a:avLst/>
          </a:prstGeom>
        </p:spPr>
      </p:pic>
      <p:sp>
        <p:nvSpPr>
          <p:cNvPr id="4" name="Text 0"/>
          <p:cNvSpPr/>
          <p:nvPr/>
        </p:nvSpPr>
        <p:spPr>
          <a:xfrm>
            <a:off x="6280190" y="304597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Level3</a:t>
            </a:r>
            <a:endParaRPr lang="en-US" sz="4450" dirty="0"/>
          </a:p>
        </p:txBody>
      </p:sp>
      <p:sp>
        <p:nvSpPr>
          <p:cNvPr id="5" name="Text 1"/>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 илүү хурдан хөдөлнө, </a:t>
            </a:r>
            <a:r>
              <a:rPr lang="en-US" sz="1750" dirty="0" err="1">
                <a:solidFill>
                  <a:srgbClr val="D3C9C5"/>
                </a:solidFill>
                <a:latin typeface="Noto Serif HK" pitchFamily="34" charset="0"/>
                <a:ea typeface="Noto Serif HK" pitchFamily="34" charset="-122"/>
                <a:cs typeface="Noto Serif HK" pitchFamily="34" charset="-120"/>
              </a:rPr>
              <a:t>саадууд</a:t>
            </a:r>
            <a:r>
              <a:rPr lang="en-US" sz="1750" dirty="0">
                <a:solidFill>
                  <a:srgbClr val="D3C9C5"/>
                </a:solidFill>
                <a:latin typeface="Noto Serif HK" pitchFamily="34" charset="0"/>
                <a:ea typeface="Noto Serif HK" pitchFamily="34" charset="-122"/>
                <a:cs typeface="Noto Serif HK" pitchFamily="34" charset="-120"/>
              </a:rPr>
              <a:t>  өөр өөр хоолнууд дунд идэж болохгүй халуун чинжүү байх ба тухайн хоолыг идэх ханыг мөргөх, сүүлээ мөргөсөн тохиолдолд тоглоом зогсоно.</a:t>
            </a:r>
            <a:endParaRPr lang="en-US" sz="1750" dirty="0"/>
          </a:p>
        </p:txBody>
      </p:sp>
      <p:pic>
        <p:nvPicPr>
          <p:cNvPr id="6" name="Picture 5">
            <a:extLst>
              <a:ext uri="{FF2B5EF4-FFF2-40B4-BE49-F238E27FC236}">
                <a16:creationId xmlns:a16="http://schemas.microsoft.com/office/drawing/2014/main" id="{07390A35-9C4C-471B-B1E8-01C5CC8E9965}"/>
              </a:ext>
            </a:extLst>
          </p:cNvPr>
          <p:cNvPicPr>
            <a:picLocks noChangeAspect="1"/>
          </p:cNvPicPr>
          <p:nvPr/>
        </p:nvPicPr>
        <p:blipFill>
          <a:blip r:embed="rId5"/>
          <a:stretch>
            <a:fillRect/>
          </a:stretch>
        </p:blipFill>
        <p:spPr>
          <a:xfrm>
            <a:off x="11549437" y="7573188"/>
            <a:ext cx="3080963" cy="548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23503" y="677228"/>
            <a:ext cx="2383274" cy="297894"/>
          </a:xfrm>
          <a:prstGeom prst="rect">
            <a:avLst/>
          </a:prstGeom>
          <a:noFill/>
          <a:ln/>
        </p:spPr>
        <p:txBody>
          <a:bodyPr wrap="none" lIns="0" tIns="0" rIns="0" bIns="0" rtlCol="0" anchor="t"/>
          <a:lstStyle/>
          <a:p>
            <a:pPr marL="0" indent="0" algn="ctr">
              <a:lnSpc>
                <a:spcPts val="2300"/>
              </a:lnSpc>
              <a:buNone/>
            </a:pPr>
            <a:endParaRPr lang="en-US" sz="1850" dirty="0"/>
          </a:p>
        </p:txBody>
      </p:sp>
      <p:sp>
        <p:nvSpPr>
          <p:cNvPr id="3" name="Text 1"/>
          <p:cNvSpPr/>
          <p:nvPr/>
        </p:nvSpPr>
        <p:spPr>
          <a:xfrm>
            <a:off x="667226" y="1165741"/>
            <a:ext cx="13295948" cy="1191339"/>
          </a:xfrm>
          <a:prstGeom prst="rect">
            <a:avLst/>
          </a:prstGeom>
          <a:noFill/>
          <a:ln/>
        </p:spPr>
        <p:txBody>
          <a:bodyPr wrap="square" lIns="0" tIns="0" rIns="0" bIns="0" rtlCol="0" anchor="t"/>
          <a:lstStyle/>
          <a:p>
            <a:pPr marL="0" indent="0" algn="l">
              <a:lnSpc>
                <a:spcPts val="4650"/>
              </a:lnSpc>
              <a:buNone/>
            </a:pPr>
            <a:r>
              <a:rPr lang="en-US" sz="3750" b="1" dirty="0">
                <a:solidFill>
                  <a:srgbClr val="FFF8F5"/>
                </a:solidFill>
                <a:latin typeface="Noto Serif HK Bold" pitchFamily="34" charset="0"/>
                <a:ea typeface="Noto Serif HK Bold" pitchFamily="34" charset="-122"/>
                <a:cs typeface="Noto Serif HK Bold" pitchFamily="34" charset="-120"/>
              </a:rPr>
              <a:t>Манай могой тоглоомд ашиглагдаж буй үндсэн өгөгдлийн бүтэцүүд</a:t>
            </a:r>
            <a:endParaRPr lang="en-US" sz="3750" dirty="0"/>
          </a:p>
        </p:txBody>
      </p:sp>
      <p:sp>
        <p:nvSpPr>
          <p:cNvPr id="4" name="Text 2"/>
          <p:cNvSpPr/>
          <p:nvPr/>
        </p:nvSpPr>
        <p:spPr>
          <a:xfrm>
            <a:off x="667226" y="2643068"/>
            <a:ext cx="13295948" cy="609838"/>
          </a:xfrm>
          <a:prstGeom prst="rect">
            <a:avLst/>
          </a:prstGeom>
          <a:noFill/>
          <a:ln/>
        </p:spPr>
        <p:txBody>
          <a:bodyPr wrap="square" lIns="0" tIns="0" rIns="0" bIns="0" rtlCol="0" anchor="t"/>
          <a:lstStyle/>
          <a:p>
            <a:pPr marL="0" indent="0" algn="l">
              <a:lnSpc>
                <a:spcPts val="2400"/>
              </a:lnSpc>
              <a:buNone/>
            </a:pPr>
            <a:r>
              <a:rPr lang="en-US" sz="1500" dirty="0">
                <a:solidFill>
                  <a:srgbClr val="D3C9C5"/>
                </a:solidFill>
                <a:latin typeface="Noto Serif HK" pitchFamily="34" charset="0"/>
                <a:ea typeface="Noto Serif HK" pitchFamily="34" charset="-122"/>
                <a:cs typeface="Noto Serif HK" pitchFamily="34" charset="-120"/>
              </a:rPr>
              <a:t>Өгөгдлийн бүтэцүүдийг үр ашигтай ашиглах нь хариу үйлдэл сайтай, өргөтгөх боломжтой тоглоом бүтээхэд чухал ач холбогдолтой. Манай Могой тоглоом нь тоглоомын элементүүдийг үр дүнтэй удирдахын тулд Java хэлний үндсэн бүтэцүүдийг ашигладаг</a:t>
            </a:r>
            <a:endParaRPr lang="en-US" sz="1500" dirty="0"/>
          </a:p>
        </p:txBody>
      </p:sp>
      <p:sp>
        <p:nvSpPr>
          <p:cNvPr id="5" name="Text 3"/>
          <p:cNvSpPr/>
          <p:nvPr/>
        </p:nvSpPr>
        <p:spPr>
          <a:xfrm>
            <a:off x="667226" y="3657957"/>
            <a:ext cx="2859881" cy="357426"/>
          </a:xfrm>
          <a:prstGeom prst="rect">
            <a:avLst/>
          </a:prstGeom>
          <a:noFill/>
          <a:ln/>
        </p:spPr>
        <p:txBody>
          <a:bodyPr wrap="none" lIns="0" tIns="0" rIns="0" bIns="0" rtlCol="0" anchor="t"/>
          <a:lstStyle/>
          <a:p>
            <a:pPr marL="0" indent="0" algn="l">
              <a:lnSpc>
                <a:spcPts val="2800"/>
              </a:lnSpc>
              <a:buNone/>
            </a:pPr>
            <a:r>
              <a:rPr lang="en-US" sz="2250" b="1" dirty="0">
                <a:solidFill>
                  <a:srgbClr val="F5F547"/>
                </a:solidFill>
                <a:latin typeface="Noto Serif HK Bold" pitchFamily="34" charset="0"/>
                <a:ea typeface="Noto Serif HK Bold" pitchFamily="34" charset="-122"/>
                <a:cs typeface="Noto Serif HK Bold" pitchFamily="34" charset="-120"/>
              </a:rPr>
              <a:t>Classes</a:t>
            </a:r>
            <a:endParaRPr lang="en-US" sz="2250" dirty="0"/>
          </a:p>
        </p:txBody>
      </p:sp>
      <p:sp>
        <p:nvSpPr>
          <p:cNvPr id="6" name="Text 4"/>
          <p:cNvSpPr/>
          <p:nvPr/>
        </p:nvSpPr>
        <p:spPr>
          <a:xfrm>
            <a:off x="667226" y="4206002"/>
            <a:ext cx="4121468" cy="60983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Game:</a:t>
            </a:r>
            <a:r>
              <a:rPr lang="en-US" sz="1500" dirty="0">
                <a:solidFill>
                  <a:srgbClr val="D3C9C5"/>
                </a:solidFill>
                <a:latin typeface="Noto Serif HK" pitchFamily="34" charset="0"/>
                <a:ea typeface="Noto Serif HK" pitchFamily="34" charset="-122"/>
                <a:cs typeface="Noto Serif HK" pitchFamily="34" charset="-120"/>
              </a:rPr>
              <a:t> Тоглоомын үндсэн логик, оноо, түвшин, дүрслэлийг удирдана.</a:t>
            </a:r>
            <a:endParaRPr lang="en-US" sz="1500" dirty="0"/>
          </a:p>
        </p:txBody>
      </p:sp>
      <p:sp>
        <p:nvSpPr>
          <p:cNvPr id="7" name="Text 5"/>
          <p:cNvSpPr/>
          <p:nvPr/>
        </p:nvSpPr>
        <p:spPr>
          <a:xfrm>
            <a:off x="667226" y="4882515"/>
            <a:ext cx="4121468" cy="60983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Snake:</a:t>
            </a:r>
            <a:r>
              <a:rPr lang="en-US" sz="1500" dirty="0">
                <a:solidFill>
                  <a:srgbClr val="D3C9C5"/>
                </a:solidFill>
                <a:latin typeface="Noto Serif HK" pitchFamily="34" charset="0"/>
                <a:ea typeface="Noto Serif HK" pitchFamily="34" charset="-122"/>
                <a:cs typeface="Noto Serif HK" pitchFamily="34" charset="-120"/>
              </a:rPr>
              <a:t> Могойн байрлал, хөдөлгөөн, өсөлтийн механизмыг хариуцна.</a:t>
            </a:r>
            <a:endParaRPr lang="en-US" sz="1500" dirty="0"/>
          </a:p>
        </p:txBody>
      </p:sp>
      <p:sp>
        <p:nvSpPr>
          <p:cNvPr id="8" name="Text 6"/>
          <p:cNvSpPr/>
          <p:nvPr/>
        </p:nvSpPr>
        <p:spPr>
          <a:xfrm>
            <a:off x="667226" y="5559028"/>
            <a:ext cx="4121468" cy="60983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SoundPlayer:</a:t>
            </a:r>
            <a:r>
              <a:rPr lang="en-US" sz="1500" dirty="0">
                <a:solidFill>
                  <a:srgbClr val="D3C9C5"/>
                </a:solidFill>
                <a:latin typeface="Noto Serif HK" pitchFamily="34" charset="0"/>
                <a:ea typeface="Noto Serif HK" pitchFamily="34" charset="-122"/>
                <a:cs typeface="Noto Serif HK" pitchFamily="34" charset="-120"/>
              </a:rPr>
              <a:t> Тоглоомын доторх бүх дууны тоглуулалтыг удифрдана.</a:t>
            </a:r>
            <a:endParaRPr lang="en-US" sz="1500" dirty="0"/>
          </a:p>
        </p:txBody>
      </p:sp>
      <p:sp>
        <p:nvSpPr>
          <p:cNvPr id="9" name="Text 7"/>
          <p:cNvSpPr/>
          <p:nvPr/>
        </p:nvSpPr>
        <p:spPr>
          <a:xfrm>
            <a:off x="5261372" y="3657957"/>
            <a:ext cx="2859881" cy="357426"/>
          </a:xfrm>
          <a:prstGeom prst="rect">
            <a:avLst/>
          </a:prstGeom>
          <a:noFill/>
          <a:ln/>
        </p:spPr>
        <p:txBody>
          <a:bodyPr wrap="none" lIns="0" tIns="0" rIns="0" bIns="0" rtlCol="0" anchor="t"/>
          <a:lstStyle/>
          <a:p>
            <a:pPr marL="0" indent="0" algn="l">
              <a:lnSpc>
                <a:spcPts val="2800"/>
              </a:lnSpc>
              <a:buNone/>
            </a:pPr>
            <a:r>
              <a:rPr lang="en-US" sz="2250" b="1" dirty="0">
                <a:solidFill>
                  <a:srgbClr val="F5F547"/>
                </a:solidFill>
                <a:latin typeface="Noto Serif HK Bold" pitchFamily="34" charset="0"/>
                <a:ea typeface="Noto Serif HK Bold" pitchFamily="34" charset="-122"/>
                <a:cs typeface="Noto Serif HK Bold" pitchFamily="34" charset="-120"/>
              </a:rPr>
              <a:t>ArrayList</a:t>
            </a:r>
            <a:endParaRPr lang="en-US" sz="2250" dirty="0"/>
          </a:p>
        </p:txBody>
      </p:sp>
      <p:sp>
        <p:nvSpPr>
          <p:cNvPr id="10" name="Text 8"/>
          <p:cNvSpPr/>
          <p:nvPr/>
        </p:nvSpPr>
        <p:spPr>
          <a:xfrm>
            <a:off x="5261372" y="4206002"/>
            <a:ext cx="4121468" cy="1219676"/>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D3C9C5"/>
                </a:solidFill>
                <a:latin typeface="Noto Serif HK" pitchFamily="34" charset="0"/>
                <a:ea typeface="Noto Serif HK" pitchFamily="34" charset="-122"/>
                <a:cs typeface="Noto Serif HK" pitchFamily="34" charset="-120"/>
              </a:rPr>
              <a:t>Могойн хөдөлгөөн, өсөлтийг бодит цагт удирдах боломжийг олгодог, хэмжээ нь уян хатан өөрчлөгдөх массив.</a:t>
            </a:r>
            <a:endParaRPr lang="en-US" sz="1500" dirty="0"/>
          </a:p>
        </p:txBody>
      </p:sp>
      <p:sp>
        <p:nvSpPr>
          <p:cNvPr id="11" name="Text 9"/>
          <p:cNvSpPr/>
          <p:nvPr/>
        </p:nvSpPr>
        <p:spPr>
          <a:xfrm>
            <a:off x="5272130" y="5492353"/>
            <a:ext cx="4121468" cy="914757"/>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D3C9C5"/>
                </a:solidFill>
                <a:latin typeface="Noto Serif HK" pitchFamily="34" charset="0"/>
                <a:ea typeface="Noto Serif HK" pitchFamily="34" charset="-122"/>
                <a:cs typeface="Noto Serif HK" pitchFamily="34" charset="-120"/>
              </a:rPr>
              <a:t>Тоглоомын нарийссан орчин, саадтай бүтэцүүдийг үр дүнтэй зохион байгуулахад тусална.</a:t>
            </a:r>
            <a:endParaRPr lang="en-US" sz="1500" dirty="0"/>
          </a:p>
        </p:txBody>
      </p:sp>
      <p:sp>
        <p:nvSpPr>
          <p:cNvPr id="12" name="Text 10"/>
          <p:cNvSpPr/>
          <p:nvPr/>
        </p:nvSpPr>
        <p:spPr>
          <a:xfrm>
            <a:off x="5272130" y="6473785"/>
            <a:ext cx="4121468" cy="914757"/>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D3C9C5"/>
                </a:solidFill>
                <a:latin typeface="Noto Serif HK" pitchFamily="34" charset="0"/>
                <a:ea typeface="Noto Serif HK" pitchFamily="34" charset="-122"/>
                <a:cs typeface="Noto Serif HK" pitchFamily="34" charset="-120"/>
              </a:rPr>
              <a:t>Тоглоомын явцад өгөгдлийн бүтэц автоматаар тэлж, тоглогчийн ахиц дэвшил, төвөгтэй байдалд нийцдэг.</a:t>
            </a:r>
            <a:endParaRPr lang="en-US" sz="1500" dirty="0"/>
          </a:p>
        </p:txBody>
      </p:sp>
      <p:sp>
        <p:nvSpPr>
          <p:cNvPr id="13" name="Text 11"/>
          <p:cNvSpPr/>
          <p:nvPr/>
        </p:nvSpPr>
        <p:spPr>
          <a:xfrm>
            <a:off x="9855518" y="3657957"/>
            <a:ext cx="2859881" cy="357426"/>
          </a:xfrm>
          <a:prstGeom prst="rect">
            <a:avLst/>
          </a:prstGeom>
          <a:noFill/>
          <a:ln/>
        </p:spPr>
        <p:txBody>
          <a:bodyPr wrap="none" lIns="0" tIns="0" rIns="0" bIns="0" rtlCol="0" anchor="t"/>
          <a:lstStyle/>
          <a:p>
            <a:pPr marL="0" indent="0" algn="l">
              <a:lnSpc>
                <a:spcPts val="2800"/>
              </a:lnSpc>
              <a:buNone/>
            </a:pPr>
            <a:r>
              <a:rPr lang="en-US" sz="2250" b="1" dirty="0">
                <a:solidFill>
                  <a:srgbClr val="F5F547"/>
                </a:solidFill>
                <a:latin typeface="Noto Serif HK Bold" pitchFamily="34" charset="0"/>
                <a:ea typeface="Noto Serif HK Bold" pitchFamily="34" charset="-122"/>
                <a:cs typeface="Noto Serif HK Bold" pitchFamily="34" charset="-120"/>
              </a:rPr>
              <a:t>Enums</a:t>
            </a:r>
            <a:endParaRPr lang="en-US" sz="2250" dirty="0"/>
          </a:p>
        </p:txBody>
      </p:sp>
      <p:sp>
        <p:nvSpPr>
          <p:cNvPr id="14" name="Text 12"/>
          <p:cNvSpPr/>
          <p:nvPr/>
        </p:nvSpPr>
        <p:spPr>
          <a:xfrm>
            <a:off x="9855518" y="4206002"/>
            <a:ext cx="4121468" cy="30491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GameStatus:</a:t>
            </a:r>
            <a:endParaRPr lang="en-US" sz="1500" dirty="0"/>
          </a:p>
        </p:txBody>
      </p:sp>
      <p:sp>
        <p:nvSpPr>
          <p:cNvPr id="15" name="Text 13"/>
          <p:cNvSpPr/>
          <p:nvPr/>
        </p:nvSpPr>
        <p:spPr>
          <a:xfrm>
            <a:off x="9855518" y="4577596"/>
            <a:ext cx="4121468" cy="929997"/>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D3C9C5"/>
                </a:solidFill>
                <a:latin typeface="Noto Serif HK" pitchFamily="34" charset="0"/>
                <a:ea typeface="Noto Serif HK" pitchFamily="34" charset="-122"/>
                <a:cs typeface="Noto Serif HK" pitchFamily="34" charset="-120"/>
              </a:rPr>
              <a:t> </a:t>
            </a:r>
            <a:r>
              <a:rPr lang="en-US" sz="1500" dirty="0">
                <a:solidFill>
                  <a:srgbClr val="D3C9C5"/>
                </a:solidFill>
                <a:highlight>
                  <a:srgbClr val="4D3F41"/>
                </a:highlight>
                <a:latin typeface="Consolas" pitchFamily="34" charset="0"/>
                <a:ea typeface="Consolas" pitchFamily="34" charset="-122"/>
                <a:cs typeface="Consolas" pitchFamily="34" charset="-120"/>
              </a:rPr>
              <a:t>PLAYING</a:t>
            </a:r>
            <a:r>
              <a:rPr lang="en-US" sz="1500" dirty="0">
                <a:solidFill>
                  <a:srgbClr val="D3C9C5"/>
                </a:solidFill>
                <a:latin typeface="Noto Serif HK" pitchFamily="34" charset="0"/>
                <a:ea typeface="Noto Serif HK" pitchFamily="34" charset="-122"/>
                <a:cs typeface="Noto Serif HK" pitchFamily="34" charset="-120"/>
              </a:rPr>
              <a:t> (тоглож байгаа), </a:t>
            </a:r>
            <a:r>
              <a:rPr lang="en-US" sz="1500" dirty="0">
                <a:solidFill>
                  <a:srgbClr val="D3C9C5"/>
                </a:solidFill>
                <a:highlight>
                  <a:srgbClr val="4D3F41"/>
                </a:highlight>
                <a:latin typeface="Consolas" pitchFamily="34" charset="0"/>
                <a:ea typeface="Consolas" pitchFamily="34" charset="-122"/>
                <a:cs typeface="Consolas" pitchFamily="34" charset="-120"/>
              </a:rPr>
              <a:t>GAME_OVER</a:t>
            </a:r>
            <a:r>
              <a:rPr lang="en-US" sz="1500" dirty="0">
                <a:solidFill>
                  <a:srgbClr val="D3C9C5"/>
                </a:solidFill>
                <a:latin typeface="Noto Serif HK" pitchFamily="34" charset="0"/>
                <a:ea typeface="Noto Serif HK" pitchFamily="34" charset="-122"/>
                <a:cs typeface="Noto Serif HK" pitchFamily="34" charset="-120"/>
              </a:rPr>
              <a:t> (тоглоом дууссан), </a:t>
            </a:r>
            <a:r>
              <a:rPr lang="en-US" sz="1500" dirty="0">
                <a:solidFill>
                  <a:srgbClr val="D3C9C5"/>
                </a:solidFill>
                <a:highlight>
                  <a:srgbClr val="4D3F41"/>
                </a:highlight>
                <a:latin typeface="Consolas" pitchFamily="34" charset="0"/>
                <a:ea typeface="Consolas" pitchFamily="34" charset="-122"/>
                <a:cs typeface="Consolas" pitchFamily="34" charset="-120"/>
              </a:rPr>
              <a:t>PAUSED</a:t>
            </a:r>
            <a:r>
              <a:rPr lang="en-US" sz="1500" dirty="0">
                <a:solidFill>
                  <a:srgbClr val="D3C9C5"/>
                </a:solidFill>
                <a:latin typeface="Noto Serif HK" pitchFamily="34" charset="0"/>
                <a:ea typeface="Noto Serif HK" pitchFamily="34" charset="-122"/>
                <a:cs typeface="Noto Serif HK" pitchFamily="34" charset="-120"/>
              </a:rPr>
              <a:t> (түр зогсоосон).</a:t>
            </a:r>
            <a:endParaRPr lang="en-US" sz="1500" dirty="0"/>
          </a:p>
        </p:txBody>
      </p:sp>
      <p:sp>
        <p:nvSpPr>
          <p:cNvPr id="16" name="Text 14"/>
          <p:cNvSpPr/>
          <p:nvPr/>
        </p:nvSpPr>
        <p:spPr>
          <a:xfrm>
            <a:off x="9855518" y="5574268"/>
            <a:ext cx="4121468" cy="929997"/>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Хөдөлгөөний чиглэл:</a:t>
            </a:r>
            <a:r>
              <a:rPr lang="en-US" sz="1500" dirty="0">
                <a:solidFill>
                  <a:srgbClr val="D3C9C5"/>
                </a:solidFill>
                <a:latin typeface="Noto Serif HK" pitchFamily="34" charset="0"/>
                <a:ea typeface="Noto Serif HK" pitchFamily="34" charset="-122"/>
                <a:cs typeface="Noto Serif HK" pitchFamily="34" charset="-120"/>
              </a:rPr>
              <a:t> — </a:t>
            </a:r>
            <a:r>
              <a:rPr lang="en-US" sz="1500" dirty="0">
                <a:solidFill>
                  <a:srgbClr val="D3C9C5"/>
                </a:solidFill>
                <a:highlight>
                  <a:srgbClr val="4D3F41"/>
                </a:highlight>
                <a:latin typeface="Consolas" pitchFamily="34" charset="0"/>
                <a:ea typeface="Consolas" pitchFamily="34" charset="-122"/>
                <a:cs typeface="Consolas" pitchFamily="34" charset="-120"/>
              </a:rPr>
              <a:t>UP</a:t>
            </a:r>
            <a:r>
              <a:rPr lang="en-US" sz="1500" dirty="0">
                <a:solidFill>
                  <a:srgbClr val="D3C9C5"/>
                </a:solidFill>
                <a:latin typeface="Noto Serif HK" pitchFamily="34" charset="0"/>
                <a:ea typeface="Noto Serif HK" pitchFamily="34" charset="-122"/>
                <a:cs typeface="Noto Serif HK" pitchFamily="34" charset="-120"/>
              </a:rPr>
              <a:t> (дээш), </a:t>
            </a:r>
            <a:r>
              <a:rPr lang="en-US" sz="1500" dirty="0">
                <a:solidFill>
                  <a:srgbClr val="D3C9C5"/>
                </a:solidFill>
                <a:highlight>
                  <a:srgbClr val="4D3F41"/>
                </a:highlight>
                <a:latin typeface="Consolas" pitchFamily="34" charset="0"/>
                <a:ea typeface="Consolas" pitchFamily="34" charset="-122"/>
                <a:cs typeface="Consolas" pitchFamily="34" charset="-120"/>
              </a:rPr>
              <a:t>DOWN</a:t>
            </a:r>
            <a:r>
              <a:rPr lang="en-US" sz="1500" dirty="0">
                <a:solidFill>
                  <a:srgbClr val="D3C9C5"/>
                </a:solidFill>
                <a:latin typeface="Noto Serif HK" pitchFamily="34" charset="0"/>
                <a:ea typeface="Noto Serif HK" pitchFamily="34" charset="-122"/>
                <a:cs typeface="Noto Serif HK" pitchFamily="34" charset="-120"/>
              </a:rPr>
              <a:t> (доош), </a:t>
            </a:r>
            <a:r>
              <a:rPr lang="en-US" sz="1500" dirty="0">
                <a:solidFill>
                  <a:srgbClr val="D3C9C5"/>
                </a:solidFill>
                <a:highlight>
                  <a:srgbClr val="4D3F41"/>
                </a:highlight>
                <a:latin typeface="Consolas" pitchFamily="34" charset="0"/>
                <a:ea typeface="Consolas" pitchFamily="34" charset="-122"/>
                <a:cs typeface="Consolas" pitchFamily="34" charset="-120"/>
              </a:rPr>
              <a:t>LEFT</a:t>
            </a:r>
            <a:r>
              <a:rPr lang="en-US" sz="1500" dirty="0">
                <a:solidFill>
                  <a:srgbClr val="D3C9C5"/>
                </a:solidFill>
                <a:latin typeface="Noto Serif HK" pitchFamily="34" charset="0"/>
                <a:ea typeface="Noto Serif HK" pitchFamily="34" charset="-122"/>
                <a:cs typeface="Noto Serif HK" pitchFamily="34" charset="-120"/>
              </a:rPr>
              <a:t> (зүүн), </a:t>
            </a:r>
            <a:r>
              <a:rPr lang="en-US" sz="1500" dirty="0">
                <a:solidFill>
                  <a:srgbClr val="D3C9C5"/>
                </a:solidFill>
                <a:highlight>
                  <a:srgbClr val="4D3F41"/>
                </a:highlight>
                <a:latin typeface="Consolas" pitchFamily="34" charset="0"/>
                <a:ea typeface="Consolas" pitchFamily="34" charset="-122"/>
                <a:cs typeface="Consolas" pitchFamily="34" charset="-120"/>
              </a:rPr>
              <a:t>RIGHT</a:t>
            </a:r>
            <a:r>
              <a:rPr lang="en-US" sz="1500" dirty="0">
                <a:solidFill>
                  <a:srgbClr val="D3C9C5"/>
                </a:solidFill>
                <a:latin typeface="Noto Serif HK" pitchFamily="34" charset="0"/>
                <a:ea typeface="Noto Serif HK" pitchFamily="34" charset="-122"/>
                <a:cs typeface="Noto Serif HK" pitchFamily="34" charset="-120"/>
              </a:rPr>
              <a:t> (баруун).</a:t>
            </a:r>
            <a:endParaRPr lang="en-US" sz="1500" dirty="0"/>
          </a:p>
        </p:txBody>
      </p:sp>
      <p:sp>
        <p:nvSpPr>
          <p:cNvPr id="17" name="Text 15"/>
          <p:cNvSpPr/>
          <p:nvPr/>
        </p:nvSpPr>
        <p:spPr>
          <a:xfrm>
            <a:off x="9855518" y="6570940"/>
            <a:ext cx="4121468" cy="914757"/>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3C9C5"/>
                </a:solidFill>
                <a:latin typeface="Noto Serif HK" pitchFamily="34" charset="0"/>
                <a:ea typeface="Noto Serif HK" pitchFamily="34" charset="-122"/>
                <a:cs typeface="Noto Serif HK" pitchFamily="34" charset="-120"/>
              </a:rPr>
              <a:t>Level:</a:t>
            </a:r>
            <a:r>
              <a:rPr lang="en-US" sz="1500" dirty="0">
                <a:solidFill>
                  <a:srgbClr val="D3C9C5"/>
                </a:solidFill>
                <a:latin typeface="Noto Serif HK" pitchFamily="34" charset="0"/>
                <a:ea typeface="Noto Serif HK" pitchFamily="34" charset="-122"/>
                <a:cs typeface="Noto Serif HK" pitchFamily="34" charset="-120"/>
              </a:rPr>
              <a:t> Тоглоомын хүндрэлийн түвшин болон нэмэлт боломжуудын шатлалыг ангилна.</a:t>
            </a:r>
            <a:endParaRPr lang="en-US" sz="1500" dirty="0"/>
          </a:p>
        </p:txBody>
      </p:sp>
      <p:pic>
        <p:nvPicPr>
          <p:cNvPr id="18" name="Picture 17">
            <a:extLst>
              <a:ext uri="{FF2B5EF4-FFF2-40B4-BE49-F238E27FC236}">
                <a16:creationId xmlns:a16="http://schemas.microsoft.com/office/drawing/2014/main" id="{BF9F5899-60D3-4B40-AFA4-CC7473E1C178}"/>
              </a:ext>
            </a:extLst>
          </p:cNvPr>
          <p:cNvPicPr>
            <a:picLocks noChangeAspect="1"/>
          </p:cNvPicPr>
          <p:nvPr/>
        </p:nvPicPr>
        <p:blipFill>
          <a:blip r:embed="rId3"/>
          <a:stretch>
            <a:fillRect/>
          </a:stretch>
        </p:blipFill>
        <p:spPr>
          <a:xfrm>
            <a:off x="11549437" y="7573188"/>
            <a:ext cx="3080963" cy="5488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5685" y="884634"/>
            <a:ext cx="2556034" cy="319445"/>
          </a:xfrm>
          <a:prstGeom prst="rect">
            <a:avLst/>
          </a:prstGeom>
          <a:noFill/>
          <a:ln/>
        </p:spPr>
        <p:txBody>
          <a:bodyPr wrap="none" lIns="0" tIns="0" rIns="0" bIns="0" rtlCol="0" anchor="t"/>
          <a:lstStyle/>
          <a:p>
            <a:pPr marL="0" indent="0" algn="l">
              <a:lnSpc>
                <a:spcPts val="2500"/>
              </a:lnSpc>
              <a:buNone/>
            </a:pPr>
            <a:endParaRPr lang="en-US" sz="2000" dirty="0"/>
          </a:p>
        </p:txBody>
      </p:sp>
      <p:sp>
        <p:nvSpPr>
          <p:cNvPr id="3" name="Text 1"/>
          <p:cNvSpPr/>
          <p:nvPr/>
        </p:nvSpPr>
        <p:spPr>
          <a:xfrm>
            <a:off x="715685" y="1408509"/>
            <a:ext cx="13199031" cy="1278017"/>
          </a:xfrm>
          <a:prstGeom prst="rect">
            <a:avLst/>
          </a:prstGeom>
          <a:noFill/>
          <a:ln/>
        </p:spPr>
        <p:txBody>
          <a:bodyPr wrap="square" lIns="0" tIns="0" rIns="0" bIns="0" rtlCol="0" anchor="t"/>
          <a:lstStyle/>
          <a:p>
            <a:pPr marL="0" indent="0" algn="l">
              <a:lnSpc>
                <a:spcPts val="5000"/>
              </a:lnSpc>
              <a:buNone/>
            </a:pPr>
            <a:r>
              <a:rPr lang="en-US" sz="4000" b="1" dirty="0">
                <a:solidFill>
                  <a:srgbClr val="FFF8F5"/>
                </a:solidFill>
                <a:latin typeface="Noto Serif HK Bold" pitchFamily="34" charset="0"/>
                <a:ea typeface="Noto Serif HK Bold" pitchFamily="34" charset="-122"/>
                <a:cs typeface="Noto Serif HK Bold" pitchFamily="34" charset="-120"/>
              </a:rPr>
              <a:t>Тоглоомын үйл ажиллагааг удирдах үндсэн алгоритмууд</a:t>
            </a:r>
            <a:endParaRPr lang="en-US" sz="4000" dirty="0"/>
          </a:p>
        </p:txBody>
      </p:sp>
      <p:sp>
        <p:nvSpPr>
          <p:cNvPr id="4" name="Text 2"/>
          <p:cNvSpPr/>
          <p:nvPr/>
        </p:nvSpPr>
        <p:spPr>
          <a:xfrm>
            <a:off x="715685" y="2993231"/>
            <a:ext cx="13199031" cy="654129"/>
          </a:xfrm>
          <a:prstGeom prst="rect">
            <a:avLst/>
          </a:prstGeom>
          <a:noFill/>
          <a:ln/>
        </p:spPr>
        <p:txBody>
          <a:bodyPr wrap="square" lIns="0" tIns="0" rIns="0" bIns="0" rtlCol="0" anchor="t"/>
          <a:lstStyle/>
          <a:p>
            <a:pPr marL="0" indent="0" algn="l">
              <a:lnSpc>
                <a:spcPts val="2550"/>
              </a:lnSpc>
              <a:buNone/>
            </a:pPr>
            <a:r>
              <a:rPr lang="en-US" sz="1600" dirty="0">
                <a:solidFill>
                  <a:srgbClr val="D3C9C5"/>
                </a:solidFill>
                <a:latin typeface="Noto Serif HK" pitchFamily="34" charset="0"/>
                <a:ea typeface="Noto Serif HK" pitchFamily="34" charset="-122"/>
                <a:cs typeface="Noto Serif HK" pitchFamily="34" charset="-120"/>
              </a:rPr>
              <a:t>Тоглоомын динамик зан төлөв нь сонгодог алгоритмуудын хослолоос хамаардаг бөгөөд энэ нь тоглогчийн оролтод жигд хариу үзүүлэх, сорилттой тоглоомын орчинг бүрдүүлэхэд чухал үүрэгтэй</a:t>
            </a:r>
            <a:endParaRPr lang="en-US" sz="1600" dirty="0"/>
          </a:p>
        </p:txBody>
      </p:sp>
      <p:sp>
        <p:nvSpPr>
          <p:cNvPr id="5" name="Shape 3"/>
          <p:cNvSpPr/>
          <p:nvPr/>
        </p:nvSpPr>
        <p:spPr>
          <a:xfrm>
            <a:off x="715685" y="3877389"/>
            <a:ext cx="13199031" cy="3467457"/>
          </a:xfrm>
          <a:prstGeom prst="roundRect">
            <a:avLst>
              <a:gd name="adj" fmla="val 885"/>
            </a:avLst>
          </a:prstGeom>
          <a:solidFill>
            <a:srgbClr val="5F5153"/>
          </a:solidFill>
          <a:ln/>
        </p:spPr>
        <p:txBody>
          <a:bodyPr/>
          <a:lstStyle/>
          <a:p>
            <a:endParaRPr lang="en-US"/>
          </a:p>
        </p:txBody>
      </p:sp>
      <p:sp>
        <p:nvSpPr>
          <p:cNvPr id="6" name="Shape 4"/>
          <p:cNvSpPr/>
          <p:nvPr/>
        </p:nvSpPr>
        <p:spPr>
          <a:xfrm>
            <a:off x="715685" y="3877389"/>
            <a:ext cx="4399598" cy="3467457"/>
          </a:xfrm>
          <a:prstGeom prst="roundRect">
            <a:avLst>
              <a:gd name="adj" fmla="val 885"/>
            </a:avLst>
          </a:prstGeom>
          <a:solidFill>
            <a:srgbClr val="5F5153"/>
          </a:solidFill>
          <a:ln/>
        </p:spPr>
        <p:txBody>
          <a:bodyPr/>
          <a:lstStyle/>
          <a:p>
            <a:endParaRPr lang="en-US"/>
          </a:p>
        </p:txBody>
      </p:sp>
      <p:sp>
        <p:nvSpPr>
          <p:cNvPr id="7" name="Text 5"/>
          <p:cNvSpPr/>
          <p:nvPr/>
        </p:nvSpPr>
        <p:spPr>
          <a:xfrm>
            <a:off x="920115" y="4081820"/>
            <a:ext cx="3429000" cy="319445"/>
          </a:xfrm>
          <a:prstGeom prst="rect">
            <a:avLst/>
          </a:prstGeom>
          <a:noFill/>
          <a:ln/>
        </p:spPr>
        <p:txBody>
          <a:bodyPr wrap="none" lIns="0" tIns="0" rIns="0" bIns="0" rtlCol="0" anchor="t"/>
          <a:lstStyle/>
          <a:p>
            <a:pPr marL="0" indent="0" algn="l">
              <a:lnSpc>
                <a:spcPts val="2500"/>
              </a:lnSpc>
              <a:buNone/>
            </a:pPr>
            <a:r>
              <a:rPr lang="en-US" sz="2000" b="1" dirty="0">
                <a:solidFill>
                  <a:srgbClr val="D3C9C5"/>
                </a:solidFill>
                <a:latin typeface="Noto Serif HK Bold" pitchFamily="34" charset="0"/>
                <a:ea typeface="Noto Serif HK Bold" pitchFamily="34" charset="-122"/>
                <a:cs typeface="Noto Serif HK Bold" pitchFamily="34" charset="-120"/>
              </a:rPr>
              <a:t>Хайлт хийх алгоритмууд</a:t>
            </a:r>
            <a:endParaRPr lang="en-US" sz="2000" dirty="0"/>
          </a:p>
        </p:txBody>
      </p:sp>
      <p:sp>
        <p:nvSpPr>
          <p:cNvPr id="8" name="Text 6"/>
          <p:cNvSpPr/>
          <p:nvPr/>
        </p:nvSpPr>
        <p:spPr>
          <a:xfrm>
            <a:off x="920115" y="4523899"/>
            <a:ext cx="3684032" cy="1962388"/>
          </a:xfrm>
          <a:prstGeom prst="rect">
            <a:avLst/>
          </a:prstGeom>
          <a:noFill/>
          <a:ln/>
        </p:spPr>
        <p:txBody>
          <a:bodyPr wrap="square" lIns="0" tIns="0" rIns="0" bIns="0" rtlCol="0" anchor="t"/>
          <a:lstStyle/>
          <a:p>
            <a:pPr marL="0" indent="0" algn="l">
              <a:lnSpc>
                <a:spcPts val="2550"/>
              </a:lnSpc>
              <a:buNone/>
            </a:pPr>
            <a:r>
              <a:rPr lang="en-US" sz="1600" dirty="0">
                <a:solidFill>
                  <a:srgbClr val="D3C9C5"/>
                </a:solidFill>
                <a:latin typeface="Noto Serif HK" pitchFamily="34" charset="0"/>
                <a:ea typeface="Noto Serif HK" pitchFamily="34" charset="-122"/>
                <a:cs typeface="Noto Serif HK" pitchFamily="34" charset="-120"/>
              </a:rPr>
              <a:t>Мөргөлдөөн илрүүлэхэд ашиглагдана — жимс, хор болон саадыг байрлуулах үед давхцал үүсэх эсэхийг шалгаж, шударга, хүчинтэй тоглоомын төлөвийг хангана.</a:t>
            </a:r>
            <a:endParaRPr lang="en-US" sz="1600" dirty="0"/>
          </a:p>
        </p:txBody>
      </p:sp>
      <p:sp>
        <p:nvSpPr>
          <p:cNvPr id="9" name="Shape 7"/>
          <p:cNvSpPr/>
          <p:nvPr/>
        </p:nvSpPr>
        <p:spPr>
          <a:xfrm>
            <a:off x="5115282" y="3877389"/>
            <a:ext cx="4399717" cy="3467457"/>
          </a:xfrm>
          <a:prstGeom prst="rect">
            <a:avLst/>
          </a:prstGeom>
          <a:solidFill>
            <a:srgbClr val="5F5153"/>
          </a:solidFill>
          <a:ln/>
        </p:spPr>
        <p:txBody>
          <a:bodyPr/>
          <a:lstStyle/>
          <a:p>
            <a:endParaRPr lang="en-US"/>
          </a:p>
        </p:txBody>
      </p:sp>
      <p:sp>
        <p:nvSpPr>
          <p:cNvPr id="10" name="Shape 8"/>
          <p:cNvSpPr/>
          <p:nvPr/>
        </p:nvSpPr>
        <p:spPr>
          <a:xfrm>
            <a:off x="5115282" y="3877389"/>
            <a:ext cx="22860" cy="3467457"/>
          </a:xfrm>
          <a:prstGeom prst="roundRect">
            <a:avLst>
              <a:gd name="adj" fmla="val 134177"/>
            </a:avLst>
          </a:prstGeom>
          <a:solidFill>
            <a:srgbClr val="786A6C"/>
          </a:solidFill>
          <a:ln/>
        </p:spPr>
        <p:txBody>
          <a:bodyPr/>
          <a:lstStyle/>
          <a:p>
            <a:endParaRPr lang="en-US"/>
          </a:p>
        </p:txBody>
      </p:sp>
      <p:sp>
        <p:nvSpPr>
          <p:cNvPr id="11" name="Text 9"/>
          <p:cNvSpPr/>
          <p:nvPr/>
        </p:nvSpPr>
        <p:spPr>
          <a:xfrm>
            <a:off x="5626418" y="4081820"/>
            <a:ext cx="3254335" cy="319445"/>
          </a:xfrm>
          <a:prstGeom prst="rect">
            <a:avLst/>
          </a:prstGeom>
          <a:noFill/>
          <a:ln/>
        </p:spPr>
        <p:txBody>
          <a:bodyPr wrap="none" lIns="0" tIns="0" rIns="0" bIns="0" rtlCol="0" anchor="t"/>
          <a:lstStyle/>
          <a:p>
            <a:pPr marL="0" indent="0" algn="l">
              <a:lnSpc>
                <a:spcPts val="2500"/>
              </a:lnSpc>
              <a:buNone/>
            </a:pPr>
            <a:r>
              <a:rPr lang="en-US" sz="2000" b="1" dirty="0">
                <a:solidFill>
                  <a:srgbClr val="D3C9C5"/>
                </a:solidFill>
                <a:latin typeface="Noto Serif HK Bold" pitchFamily="34" charset="0"/>
                <a:ea typeface="Noto Serif HK Bold" pitchFamily="34" charset="-122"/>
                <a:cs typeface="Noto Serif HK Bold" pitchFamily="34" charset="-120"/>
              </a:rPr>
              <a:t>Санамсаргүй тоо үүсгэх</a:t>
            </a:r>
            <a:endParaRPr lang="en-US" sz="2000" dirty="0"/>
          </a:p>
        </p:txBody>
      </p:sp>
      <p:sp>
        <p:nvSpPr>
          <p:cNvPr id="12" name="Text 10"/>
          <p:cNvSpPr/>
          <p:nvPr/>
        </p:nvSpPr>
        <p:spPr>
          <a:xfrm>
            <a:off x="5626418" y="4523899"/>
            <a:ext cx="3377446" cy="2616518"/>
          </a:xfrm>
          <a:prstGeom prst="rect">
            <a:avLst/>
          </a:prstGeom>
          <a:noFill/>
          <a:ln/>
        </p:spPr>
        <p:txBody>
          <a:bodyPr wrap="square" lIns="0" tIns="0" rIns="0" bIns="0" rtlCol="0" anchor="t"/>
          <a:lstStyle/>
          <a:p>
            <a:pPr marL="0" indent="0" algn="l">
              <a:lnSpc>
                <a:spcPts val="2550"/>
              </a:lnSpc>
              <a:buNone/>
            </a:pPr>
            <a:r>
              <a:rPr lang="en-US" sz="1600" dirty="0">
                <a:solidFill>
                  <a:srgbClr val="D3C9C5"/>
                </a:solidFill>
                <a:latin typeface="Noto Serif HK" pitchFamily="34" charset="0"/>
                <a:ea typeface="Noto Serif HK" pitchFamily="34" charset="-122"/>
                <a:cs typeface="Noto Serif HK" pitchFamily="34" charset="-120"/>
              </a:rPr>
              <a:t>Динамик элементүүдийг байрлуулахад зайлшгүй шаардлагатай — шинэ жимс болон хорт зүйлсийн координатыг санамсаргүйгээр тодорхойлж, тоглоомыг таамаглах боломжгүй, сонирхолтой болгодог.</a:t>
            </a:r>
            <a:endParaRPr lang="en-US" sz="1600" dirty="0"/>
          </a:p>
        </p:txBody>
      </p:sp>
      <p:sp>
        <p:nvSpPr>
          <p:cNvPr id="13" name="Shape 11"/>
          <p:cNvSpPr/>
          <p:nvPr/>
        </p:nvSpPr>
        <p:spPr>
          <a:xfrm>
            <a:off x="4859774" y="5355491"/>
            <a:ext cx="511135" cy="511135"/>
          </a:xfrm>
          <a:prstGeom prst="roundRect">
            <a:avLst>
              <a:gd name="adj" fmla="val 6001"/>
            </a:avLst>
          </a:prstGeom>
          <a:solidFill>
            <a:srgbClr val="403234"/>
          </a:solidFill>
          <a:ln w="22860">
            <a:solidFill>
              <a:srgbClr val="786A6C"/>
            </a:solidFill>
            <a:prstDash val="solid"/>
          </a:ln>
        </p:spPr>
        <p:txBody>
          <a:bodyPr/>
          <a:lstStyle/>
          <a:p>
            <a:endParaRPr lang="en-US"/>
          </a:p>
        </p:txBody>
      </p:sp>
      <p:pic>
        <p:nvPicPr>
          <p:cNvPr id="14" name="Image 0" descr="preencoded.png"/>
          <p:cNvPicPr>
            <a:picLocks noChangeAspect="1"/>
          </p:cNvPicPr>
          <p:nvPr/>
        </p:nvPicPr>
        <p:blipFill>
          <a:blip r:embed="rId3"/>
          <a:stretch>
            <a:fillRect/>
          </a:stretch>
        </p:blipFill>
        <p:spPr>
          <a:xfrm>
            <a:off x="4987528" y="5451336"/>
            <a:ext cx="255508" cy="319445"/>
          </a:xfrm>
          <a:prstGeom prst="rect">
            <a:avLst/>
          </a:prstGeom>
        </p:spPr>
      </p:pic>
      <p:sp>
        <p:nvSpPr>
          <p:cNvPr id="15" name="Shape 12"/>
          <p:cNvSpPr/>
          <p:nvPr/>
        </p:nvSpPr>
        <p:spPr>
          <a:xfrm>
            <a:off x="9514999" y="3877389"/>
            <a:ext cx="4399717" cy="3467457"/>
          </a:xfrm>
          <a:prstGeom prst="rect">
            <a:avLst/>
          </a:prstGeom>
          <a:solidFill>
            <a:srgbClr val="5F5153"/>
          </a:solidFill>
          <a:ln/>
        </p:spPr>
        <p:txBody>
          <a:bodyPr/>
          <a:lstStyle/>
          <a:p>
            <a:endParaRPr lang="en-US"/>
          </a:p>
        </p:txBody>
      </p:sp>
      <p:sp>
        <p:nvSpPr>
          <p:cNvPr id="16" name="Shape 13"/>
          <p:cNvSpPr/>
          <p:nvPr/>
        </p:nvSpPr>
        <p:spPr>
          <a:xfrm>
            <a:off x="9514999" y="3877389"/>
            <a:ext cx="22860" cy="3467457"/>
          </a:xfrm>
          <a:prstGeom prst="roundRect">
            <a:avLst>
              <a:gd name="adj" fmla="val 134177"/>
            </a:avLst>
          </a:prstGeom>
          <a:solidFill>
            <a:srgbClr val="786A6C"/>
          </a:solidFill>
          <a:ln/>
        </p:spPr>
        <p:txBody>
          <a:bodyPr/>
          <a:lstStyle/>
          <a:p>
            <a:endParaRPr lang="en-US"/>
          </a:p>
        </p:txBody>
      </p:sp>
      <p:sp>
        <p:nvSpPr>
          <p:cNvPr id="17" name="Text 14"/>
          <p:cNvSpPr/>
          <p:nvPr/>
        </p:nvSpPr>
        <p:spPr>
          <a:xfrm>
            <a:off x="10026134" y="4081820"/>
            <a:ext cx="3052048" cy="319445"/>
          </a:xfrm>
          <a:prstGeom prst="rect">
            <a:avLst/>
          </a:prstGeom>
          <a:noFill/>
          <a:ln/>
        </p:spPr>
        <p:txBody>
          <a:bodyPr wrap="none" lIns="0" tIns="0" rIns="0" bIns="0" rtlCol="0" anchor="t"/>
          <a:lstStyle/>
          <a:p>
            <a:pPr marL="0" indent="0" algn="l">
              <a:lnSpc>
                <a:spcPts val="2500"/>
              </a:lnSpc>
              <a:buNone/>
            </a:pPr>
            <a:r>
              <a:rPr lang="en-US" sz="2000" b="1" dirty="0">
                <a:solidFill>
                  <a:srgbClr val="D3C9C5"/>
                </a:solidFill>
                <a:latin typeface="Noto Serif HK Bold" pitchFamily="34" charset="0"/>
                <a:ea typeface="Noto Serif HK Bold" pitchFamily="34" charset="-122"/>
                <a:cs typeface="Noto Serif HK Bold" pitchFamily="34" charset="-120"/>
              </a:rPr>
              <a:t>Мөргөлдөөн илрүүлэх</a:t>
            </a:r>
            <a:endParaRPr lang="en-US" sz="2000" dirty="0"/>
          </a:p>
        </p:txBody>
      </p:sp>
      <p:sp>
        <p:nvSpPr>
          <p:cNvPr id="18" name="Text 15"/>
          <p:cNvSpPr/>
          <p:nvPr/>
        </p:nvSpPr>
        <p:spPr>
          <a:xfrm>
            <a:off x="10026134" y="4523899"/>
            <a:ext cx="3684151" cy="2616518"/>
          </a:xfrm>
          <a:prstGeom prst="rect">
            <a:avLst/>
          </a:prstGeom>
          <a:noFill/>
          <a:ln/>
        </p:spPr>
        <p:txBody>
          <a:bodyPr wrap="square" lIns="0" tIns="0" rIns="0" bIns="0" rtlCol="0" anchor="t"/>
          <a:lstStyle/>
          <a:p>
            <a:pPr marL="0" indent="0" algn="l">
              <a:lnSpc>
                <a:spcPts val="2550"/>
              </a:lnSpc>
              <a:buNone/>
            </a:pPr>
            <a:r>
              <a:rPr lang="en-US" sz="1600" dirty="0">
                <a:solidFill>
                  <a:srgbClr val="D3C9C5"/>
                </a:solidFill>
                <a:latin typeface="Noto Serif HK" pitchFamily="34" charset="0"/>
                <a:ea typeface="Noto Serif HK" pitchFamily="34" charset="-122"/>
                <a:cs typeface="Noto Serif HK" pitchFamily="34" charset="-120"/>
              </a:rPr>
              <a:t>Тоглоомын гол алгоритм бөгөөд могойн толгой нь өөрийн бие, саад, тоглоомын хязгаар, тусгай зүйлстэй огтлолцож байгаа эсэхийг тасралтгүй шалгана. Энэ нь тоглоом дуусах нөхцөл эсвэл зүйлсийг цуглуулах үйлдлийг тодорхойлдог..</a:t>
            </a:r>
            <a:endParaRPr lang="en-US" sz="1600" dirty="0"/>
          </a:p>
        </p:txBody>
      </p:sp>
      <p:sp>
        <p:nvSpPr>
          <p:cNvPr id="19" name="Shape 16"/>
          <p:cNvSpPr/>
          <p:nvPr/>
        </p:nvSpPr>
        <p:spPr>
          <a:xfrm>
            <a:off x="9259491" y="5355491"/>
            <a:ext cx="511135" cy="511135"/>
          </a:xfrm>
          <a:prstGeom prst="roundRect">
            <a:avLst>
              <a:gd name="adj" fmla="val 6001"/>
            </a:avLst>
          </a:prstGeom>
          <a:solidFill>
            <a:srgbClr val="403234"/>
          </a:solidFill>
          <a:ln w="22860">
            <a:solidFill>
              <a:srgbClr val="786A6C"/>
            </a:solidFill>
            <a:prstDash val="solid"/>
          </a:ln>
        </p:spPr>
        <p:txBody>
          <a:bodyPr/>
          <a:lstStyle/>
          <a:p>
            <a:endParaRPr lang="en-US"/>
          </a:p>
        </p:txBody>
      </p:sp>
      <p:pic>
        <p:nvPicPr>
          <p:cNvPr id="20" name="Image 1" descr="preencoded.png"/>
          <p:cNvPicPr>
            <a:picLocks noChangeAspect="1"/>
          </p:cNvPicPr>
          <p:nvPr/>
        </p:nvPicPr>
        <p:blipFill>
          <a:blip r:embed="rId4"/>
          <a:stretch>
            <a:fillRect/>
          </a:stretch>
        </p:blipFill>
        <p:spPr>
          <a:xfrm>
            <a:off x="9387245" y="5451336"/>
            <a:ext cx="255508" cy="319445"/>
          </a:xfrm>
          <a:prstGeom prst="rect">
            <a:avLst/>
          </a:prstGeom>
        </p:spPr>
      </p:pic>
      <p:pic>
        <p:nvPicPr>
          <p:cNvPr id="21" name="Picture 20">
            <a:extLst>
              <a:ext uri="{FF2B5EF4-FFF2-40B4-BE49-F238E27FC236}">
                <a16:creationId xmlns:a16="http://schemas.microsoft.com/office/drawing/2014/main" id="{0DD98F86-91A7-4E3C-B71C-540B04FEC9D0}"/>
              </a:ext>
            </a:extLst>
          </p:cNvPr>
          <p:cNvPicPr>
            <a:picLocks noChangeAspect="1"/>
          </p:cNvPicPr>
          <p:nvPr/>
        </p:nvPicPr>
        <p:blipFill>
          <a:blip r:embed="rId5"/>
          <a:stretch>
            <a:fillRect/>
          </a:stretch>
        </p:blipFill>
        <p:spPr>
          <a:xfrm>
            <a:off x="11549437" y="7573188"/>
            <a:ext cx="3080963" cy="548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89409"/>
            <a:ext cx="6772632" cy="708779"/>
          </a:xfrm>
          <a:prstGeom prst="rect">
            <a:avLst/>
          </a:prstGeom>
          <a:noFill/>
          <a:ln/>
        </p:spPr>
        <p:txBody>
          <a:bodyPr wrap="none" lIns="0" tIns="0" rIns="0" bIns="0" rtlCol="0" anchor="t"/>
          <a:lstStyle/>
          <a:p>
            <a:pPr marL="0" indent="0" algn="l">
              <a:lnSpc>
                <a:spcPts val="5550"/>
              </a:lnSpc>
              <a:buNone/>
            </a:pPr>
            <a:r>
              <a:rPr lang="en-US" sz="4450" b="1" dirty="0">
                <a:solidFill>
                  <a:srgbClr val="FFF8F5"/>
                </a:solidFill>
                <a:latin typeface="Noto Serif HK Bold" pitchFamily="34" charset="0"/>
                <a:ea typeface="Noto Serif HK Bold" pitchFamily="34" charset="-122"/>
                <a:cs typeface="Noto Serif HK Bold" pitchFamily="34" charset="-120"/>
              </a:rPr>
              <a:t>Мөргөлдөөн илрүүлэх</a:t>
            </a:r>
            <a:endParaRPr lang="en-US" sz="4450" dirty="0"/>
          </a:p>
        </p:txBody>
      </p:sp>
      <p:pic>
        <p:nvPicPr>
          <p:cNvPr id="3" name="Image 0" descr="preencoded.png"/>
          <p:cNvPicPr>
            <a:picLocks noChangeAspect="1"/>
          </p:cNvPicPr>
          <p:nvPr/>
        </p:nvPicPr>
        <p:blipFill>
          <a:blip r:embed="rId3"/>
          <a:stretch>
            <a:fillRect/>
          </a:stretch>
        </p:blipFill>
        <p:spPr>
          <a:xfrm>
            <a:off x="793790" y="2293501"/>
            <a:ext cx="3978116" cy="3035737"/>
          </a:xfrm>
          <a:prstGeom prst="rect">
            <a:avLst/>
          </a:prstGeom>
        </p:spPr>
      </p:pic>
      <p:sp>
        <p:nvSpPr>
          <p:cNvPr id="4" name="Text 1"/>
          <p:cNvSpPr/>
          <p:nvPr/>
        </p:nvSpPr>
        <p:spPr>
          <a:xfrm>
            <a:off x="793790" y="558438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Могойн толгой нь өөрийн биеийн сегменттэй мөргөлдөх үед мөргөлдөөн илэрч, тоглоом дуусах нөхцөл үүсдэг</a:t>
            </a:r>
            <a:endParaRPr lang="en-US" sz="1750" dirty="0"/>
          </a:p>
        </p:txBody>
      </p:sp>
      <p:pic>
        <p:nvPicPr>
          <p:cNvPr id="5" name="Image 1" descr="preencoded.png"/>
          <p:cNvPicPr>
            <a:picLocks noChangeAspect="1"/>
          </p:cNvPicPr>
          <p:nvPr/>
        </p:nvPicPr>
        <p:blipFill>
          <a:blip r:embed="rId4"/>
          <a:stretch>
            <a:fillRect/>
          </a:stretch>
        </p:blipFill>
        <p:spPr>
          <a:xfrm>
            <a:off x="5332928" y="2293501"/>
            <a:ext cx="3978116" cy="3041333"/>
          </a:xfrm>
          <a:prstGeom prst="rect">
            <a:avLst/>
          </a:prstGeom>
        </p:spPr>
      </p:pic>
      <p:sp>
        <p:nvSpPr>
          <p:cNvPr id="6" name="Text 2"/>
          <p:cNvSpPr/>
          <p:nvPr/>
        </p:nvSpPr>
        <p:spPr>
          <a:xfrm>
            <a:off x="5332928" y="5589984"/>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Могойн толгой тоглоомын хана руу мөргөлдөх үед мөргөлдөөн илэрч, тоглоом дуусдаг</a:t>
            </a:r>
            <a:endParaRPr lang="en-US" sz="1750" dirty="0"/>
          </a:p>
        </p:txBody>
      </p:sp>
      <p:pic>
        <p:nvPicPr>
          <p:cNvPr id="7" name="Image 2" descr="preencoded.png"/>
          <p:cNvPicPr>
            <a:picLocks noChangeAspect="1"/>
          </p:cNvPicPr>
          <p:nvPr/>
        </p:nvPicPr>
        <p:blipFill>
          <a:blip r:embed="rId5"/>
          <a:stretch>
            <a:fillRect/>
          </a:stretch>
        </p:blipFill>
        <p:spPr>
          <a:xfrm>
            <a:off x="9872067" y="2293501"/>
            <a:ext cx="3978116" cy="3010733"/>
          </a:xfrm>
          <a:prstGeom prst="rect">
            <a:avLst/>
          </a:prstGeom>
        </p:spPr>
      </p:pic>
      <p:sp>
        <p:nvSpPr>
          <p:cNvPr id="8" name="Text 3"/>
          <p:cNvSpPr/>
          <p:nvPr/>
        </p:nvSpPr>
        <p:spPr>
          <a:xfrm>
            <a:off x="9872067" y="5559385"/>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Могойн толгой тоглоомын орчин дахь саадтай мөргөлдөх үед мөргөлдөөн илэрч, тоглоом дуусна.</a:t>
            </a:r>
            <a:endParaRPr lang="en-US" sz="1750" dirty="0"/>
          </a:p>
        </p:txBody>
      </p:sp>
      <p:pic>
        <p:nvPicPr>
          <p:cNvPr id="9" name="Picture 8">
            <a:extLst>
              <a:ext uri="{FF2B5EF4-FFF2-40B4-BE49-F238E27FC236}">
                <a16:creationId xmlns:a16="http://schemas.microsoft.com/office/drawing/2014/main" id="{4AAF6B91-4697-4C38-BEFF-10AE9061E290}"/>
              </a:ext>
            </a:extLst>
          </p:cNvPr>
          <p:cNvPicPr>
            <a:picLocks noChangeAspect="1"/>
          </p:cNvPicPr>
          <p:nvPr/>
        </p:nvPicPr>
        <p:blipFill>
          <a:blip r:embed="rId6"/>
          <a:stretch>
            <a:fillRect/>
          </a:stretch>
        </p:blipFill>
        <p:spPr>
          <a:xfrm>
            <a:off x="11549437" y="7573188"/>
            <a:ext cx="3080963" cy="5488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8889" y="626150"/>
            <a:ext cx="2281952" cy="285274"/>
          </a:xfrm>
          <a:prstGeom prst="rect">
            <a:avLst/>
          </a:prstGeom>
          <a:noFill/>
          <a:ln/>
        </p:spPr>
        <p:txBody>
          <a:bodyPr wrap="none" lIns="0" tIns="0" rIns="0" bIns="0" rtlCol="0" anchor="t"/>
          <a:lstStyle/>
          <a:p>
            <a:pPr marL="0" indent="0" algn="l">
              <a:lnSpc>
                <a:spcPts val="2200"/>
              </a:lnSpc>
              <a:buNone/>
            </a:pPr>
            <a:endParaRPr lang="en-US" sz="1750" dirty="0"/>
          </a:p>
        </p:txBody>
      </p:sp>
      <p:sp>
        <p:nvSpPr>
          <p:cNvPr id="3" name="Text 1"/>
          <p:cNvSpPr/>
          <p:nvPr/>
        </p:nvSpPr>
        <p:spPr>
          <a:xfrm>
            <a:off x="638889" y="1276469"/>
            <a:ext cx="13352621" cy="730329"/>
          </a:xfrm>
          <a:prstGeom prst="rect">
            <a:avLst/>
          </a:prstGeom>
          <a:noFill/>
          <a:ln/>
        </p:spPr>
        <p:txBody>
          <a:bodyPr wrap="square" lIns="0" tIns="0" rIns="0" bIns="0" rtlCol="0" anchor="t"/>
          <a:lstStyle/>
          <a:p>
            <a:pPr marL="0" indent="0" algn="l">
              <a:lnSpc>
                <a:spcPts val="2850"/>
              </a:lnSpc>
              <a:buNone/>
            </a:pPr>
            <a:r>
              <a:rPr lang="en-US" sz="1750" dirty="0">
                <a:solidFill>
                  <a:srgbClr val="D3C9C5"/>
                </a:solidFill>
                <a:latin typeface="Noto Serif HK" pitchFamily="34" charset="0"/>
                <a:ea typeface="Noto Serif HK" pitchFamily="34" charset="-122"/>
                <a:cs typeface="Noto Serif HK" pitchFamily="34" charset="-120"/>
              </a:rPr>
              <a:t>Тоглоомын үйл ажиллагааны урсгал болон бүтэцлэгдсэн бүрэлдэхүүн хэсгүүдийг дүрслэхийн </a:t>
            </a:r>
            <a:r>
              <a:rPr lang="en-US" sz="1750" dirty="0" err="1">
                <a:solidFill>
                  <a:srgbClr val="D3C9C5"/>
                </a:solidFill>
                <a:latin typeface="Noto Serif HK" pitchFamily="34" charset="0"/>
                <a:ea typeface="Noto Serif HK" pitchFamily="34" charset="-122"/>
                <a:cs typeface="Noto Serif HK" pitchFamily="34" charset="-120"/>
              </a:rPr>
              <a:t>тулд</a:t>
            </a:r>
            <a:r>
              <a:rPr lang="en-US" sz="1750" dirty="0">
                <a:solidFill>
                  <a:srgbClr val="D3C9C5"/>
                </a:solidFill>
                <a:latin typeface="Noto Serif HK" pitchFamily="34" charset="0"/>
                <a:ea typeface="Noto Serif HK" pitchFamily="34" charset="-122"/>
                <a:cs typeface="Noto Serif HK" pitchFamily="34" charset="-120"/>
              </a:rPr>
              <a:t>  </a:t>
            </a:r>
            <a:r>
              <a:rPr lang="en-US" sz="1750" b="1" dirty="0">
                <a:solidFill>
                  <a:srgbClr val="D3C9C5"/>
                </a:solidFill>
                <a:latin typeface="Noto Serif HK" pitchFamily="34" charset="0"/>
                <a:ea typeface="Noto Serif HK" pitchFamily="34" charset="-122"/>
                <a:cs typeface="Noto Serif HK" pitchFamily="34" charset="-120"/>
              </a:rPr>
              <a:t>Class </a:t>
            </a:r>
            <a:r>
              <a:rPr lang="en-US" sz="1750" b="1" dirty="0" err="1">
                <a:solidFill>
                  <a:srgbClr val="D3C9C5"/>
                </a:solidFill>
                <a:latin typeface="Noto Serif HK" pitchFamily="34" charset="0"/>
                <a:ea typeface="Noto Serif HK" pitchFamily="34" charset="-122"/>
                <a:cs typeface="Noto Serif HK" pitchFamily="34" charset="-120"/>
              </a:rPr>
              <a:t>диаграм</a:t>
            </a:r>
            <a:r>
              <a:rPr lang="en-US" sz="1750" dirty="0">
                <a:solidFill>
                  <a:srgbClr val="D3C9C5"/>
                </a:solidFill>
                <a:latin typeface="Noto Serif HK" pitchFamily="34" charset="0"/>
                <a:ea typeface="Noto Serif HK" pitchFamily="34" charset="-122"/>
                <a:cs typeface="Noto Serif HK" pitchFamily="34" charset="-120"/>
              </a:rPr>
              <a:t> ашигласан.</a:t>
            </a:r>
            <a:endParaRPr lang="en-US" sz="1750" dirty="0"/>
          </a:p>
        </p:txBody>
      </p:sp>
      <p:sp>
        <p:nvSpPr>
          <p:cNvPr id="4" name="Shape 2"/>
          <p:cNvSpPr/>
          <p:nvPr/>
        </p:nvSpPr>
        <p:spPr>
          <a:xfrm>
            <a:off x="638889" y="2417326"/>
            <a:ext cx="6453664" cy="4922996"/>
          </a:xfrm>
          <a:prstGeom prst="roundRect">
            <a:avLst>
              <a:gd name="adj" fmla="val 556"/>
            </a:avLst>
          </a:prstGeom>
          <a:noFill/>
          <a:ln w="7620">
            <a:solidFill>
              <a:srgbClr val="FFFFFF">
                <a:alpha val="24000"/>
              </a:srgbClr>
            </a:solidFill>
            <a:prstDash val="solid"/>
          </a:ln>
        </p:spPr>
        <p:txBody>
          <a:bodyPr/>
          <a:lstStyle/>
          <a:p>
            <a:endParaRPr lang="en-US"/>
          </a:p>
        </p:txBody>
      </p:sp>
      <p:sp>
        <p:nvSpPr>
          <p:cNvPr id="5" name="Shape 3"/>
          <p:cNvSpPr/>
          <p:nvPr/>
        </p:nvSpPr>
        <p:spPr>
          <a:xfrm>
            <a:off x="646509" y="2424946"/>
            <a:ext cx="6438424" cy="526018"/>
          </a:xfrm>
          <a:prstGeom prst="rect">
            <a:avLst/>
          </a:prstGeom>
          <a:solidFill>
            <a:srgbClr val="FFFFFF">
              <a:alpha val="4000"/>
            </a:srgbClr>
          </a:solidFill>
          <a:ln/>
        </p:spPr>
        <p:txBody>
          <a:bodyPr/>
          <a:lstStyle/>
          <a:p>
            <a:endParaRPr lang="en-US"/>
          </a:p>
        </p:txBody>
      </p:sp>
      <p:sp>
        <p:nvSpPr>
          <p:cNvPr id="6" name="Text 4"/>
          <p:cNvSpPr/>
          <p:nvPr/>
        </p:nvSpPr>
        <p:spPr>
          <a:xfrm>
            <a:off x="829151" y="2541984"/>
            <a:ext cx="1925122" cy="291941"/>
          </a:xfrm>
          <a:prstGeom prst="rect">
            <a:avLst/>
          </a:prstGeom>
          <a:noFill/>
          <a:ln/>
        </p:spPr>
        <p:txBody>
          <a:bodyPr wrap="none" lIns="0" tIns="0" rIns="0" bIns="0" rtlCol="0" anchor="t"/>
          <a:lstStyle/>
          <a:p>
            <a:pPr marL="0" indent="0" algn="l">
              <a:lnSpc>
                <a:spcPts val="2250"/>
              </a:lnSpc>
              <a:buNone/>
            </a:pPr>
            <a:endParaRPr lang="en-US" sz="1400" dirty="0"/>
          </a:p>
        </p:txBody>
      </p:sp>
      <p:sp>
        <p:nvSpPr>
          <p:cNvPr id="7" name="Text 5"/>
          <p:cNvSpPr/>
          <p:nvPr/>
        </p:nvSpPr>
        <p:spPr>
          <a:xfrm>
            <a:off x="3126938" y="2541984"/>
            <a:ext cx="3775472" cy="291941"/>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Shape 6"/>
          <p:cNvSpPr/>
          <p:nvPr/>
        </p:nvSpPr>
        <p:spPr>
          <a:xfrm>
            <a:off x="646509" y="2950964"/>
            <a:ext cx="6438424" cy="817959"/>
          </a:xfrm>
          <a:prstGeom prst="rect">
            <a:avLst/>
          </a:prstGeom>
          <a:solidFill>
            <a:srgbClr val="000000">
              <a:alpha val="4000"/>
            </a:srgbClr>
          </a:solidFill>
          <a:ln/>
        </p:spPr>
        <p:txBody>
          <a:bodyPr/>
          <a:lstStyle/>
          <a:p>
            <a:endParaRPr lang="en-US"/>
          </a:p>
        </p:txBody>
      </p:sp>
      <p:sp>
        <p:nvSpPr>
          <p:cNvPr id="9" name="Text 7"/>
          <p:cNvSpPr/>
          <p:nvPr/>
        </p:nvSpPr>
        <p:spPr>
          <a:xfrm>
            <a:off x="829151" y="3068003"/>
            <a:ext cx="1925122"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Тоглоом эхлэх</a:t>
            </a:r>
            <a:endParaRPr lang="en-US" sz="1400" dirty="0"/>
          </a:p>
        </p:txBody>
      </p:sp>
      <p:sp>
        <p:nvSpPr>
          <p:cNvPr id="10" name="Text 8"/>
          <p:cNvSpPr/>
          <p:nvPr/>
        </p:nvSpPr>
        <p:spPr>
          <a:xfrm>
            <a:off x="3126938" y="3068003"/>
            <a:ext cx="3775472" cy="583883"/>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Тоглоомын төлөв, нөөцүүдийг инициалчлах, дүрслэх орчныг бэлдэх.</a:t>
            </a:r>
            <a:endParaRPr lang="en-US" sz="1400" dirty="0"/>
          </a:p>
        </p:txBody>
      </p:sp>
      <p:sp>
        <p:nvSpPr>
          <p:cNvPr id="11" name="Shape 9"/>
          <p:cNvSpPr/>
          <p:nvPr/>
        </p:nvSpPr>
        <p:spPr>
          <a:xfrm>
            <a:off x="646509" y="3768923"/>
            <a:ext cx="6438424" cy="817959"/>
          </a:xfrm>
          <a:prstGeom prst="rect">
            <a:avLst/>
          </a:prstGeom>
          <a:solidFill>
            <a:srgbClr val="FFFFFF">
              <a:alpha val="4000"/>
            </a:srgbClr>
          </a:solidFill>
          <a:ln/>
        </p:spPr>
        <p:txBody>
          <a:bodyPr/>
          <a:lstStyle/>
          <a:p>
            <a:endParaRPr lang="en-US"/>
          </a:p>
        </p:txBody>
      </p:sp>
      <p:sp>
        <p:nvSpPr>
          <p:cNvPr id="12" name="Text 10"/>
          <p:cNvSpPr/>
          <p:nvPr/>
        </p:nvSpPr>
        <p:spPr>
          <a:xfrm>
            <a:off x="829151" y="3885962"/>
            <a:ext cx="1925122"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Тоглогчийн оролт</a:t>
            </a:r>
            <a:endParaRPr lang="en-US" sz="1400" dirty="0"/>
          </a:p>
        </p:txBody>
      </p:sp>
      <p:sp>
        <p:nvSpPr>
          <p:cNvPr id="13" name="Text 11"/>
          <p:cNvSpPr/>
          <p:nvPr/>
        </p:nvSpPr>
        <p:spPr>
          <a:xfrm>
            <a:off x="3126938" y="3885962"/>
            <a:ext cx="3775472" cy="583883"/>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Могойн хөдөлгөөнийг удирдах чиглэлийн командуудыг хүлээн авах.</a:t>
            </a:r>
            <a:endParaRPr lang="en-US" sz="1400" dirty="0"/>
          </a:p>
        </p:txBody>
      </p:sp>
      <p:sp>
        <p:nvSpPr>
          <p:cNvPr id="14" name="Shape 12"/>
          <p:cNvSpPr/>
          <p:nvPr/>
        </p:nvSpPr>
        <p:spPr>
          <a:xfrm>
            <a:off x="646509" y="4586883"/>
            <a:ext cx="6438424" cy="1109901"/>
          </a:xfrm>
          <a:prstGeom prst="rect">
            <a:avLst/>
          </a:prstGeom>
          <a:solidFill>
            <a:srgbClr val="000000">
              <a:alpha val="4000"/>
            </a:srgbClr>
          </a:solidFill>
          <a:ln/>
        </p:spPr>
        <p:txBody>
          <a:bodyPr/>
          <a:lstStyle/>
          <a:p>
            <a:endParaRPr lang="en-US"/>
          </a:p>
        </p:txBody>
      </p:sp>
      <p:sp>
        <p:nvSpPr>
          <p:cNvPr id="15" name="Text 13"/>
          <p:cNvSpPr/>
          <p:nvPr/>
        </p:nvSpPr>
        <p:spPr>
          <a:xfrm>
            <a:off x="829151" y="4703921"/>
            <a:ext cx="1925122"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Могойн хөдөлгөөн</a:t>
            </a:r>
            <a:endParaRPr lang="en-US" sz="1400" dirty="0"/>
          </a:p>
        </p:txBody>
      </p:sp>
      <p:sp>
        <p:nvSpPr>
          <p:cNvPr id="16" name="Text 14"/>
          <p:cNvSpPr/>
          <p:nvPr/>
        </p:nvSpPr>
        <p:spPr>
          <a:xfrm>
            <a:off x="3126938" y="4703921"/>
            <a:ext cx="3775472" cy="875824"/>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Могойн толгойн байрлалыг шинэчилж, биеийн сегментүүдийг дагалдуулан хөдөлгөх.</a:t>
            </a:r>
            <a:endParaRPr lang="en-US" sz="1400" dirty="0"/>
          </a:p>
        </p:txBody>
      </p:sp>
      <p:sp>
        <p:nvSpPr>
          <p:cNvPr id="17" name="Shape 15"/>
          <p:cNvSpPr/>
          <p:nvPr/>
        </p:nvSpPr>
        <p:spPr>
          <a:xfrm>
            <a:off x="646509" y="5696783"/>
            <a:ext cx="6438424" cy="817959"/>
          </a:xfrm>
          <a:prstGeom prst="rect">
            <a:avLst/>
          </a:prstGeom>
          <a:solidFill>
            <a:srgbClr val="FFFFFF">
              <a:alpha val="4000"/>
            </a:srgbClr>
          </a:solidFill>
          <a:ln/>
        </p:spPr>
        <p:txBody>
          <a:bodyPr/>
          <a:lstStyle/>
          <a:p>
            <a:endParaRPr lang="en-US"/>
          </a:p>
        </p:txBody>
      </p:sp>
      <p:sp>
        <p:nvSpPr>
          <p:cNvPr id="18" name="Text 16"/>
          <p:cNvSpPr/>
          <p:nvPr/>
        </p:nvSpPr>
        <p:spPr>
          <a:xfrm>
            <a:off x="829151" y="5813822"/>
            <a:ext cx="1925122" cy="583883"/>
          </a:xfrm>
          <a:prstGeom prst="rect">
            <a:avLst/>
          </a:prstGeom>
          <a:noFill/>
          <a:ln/>
        </p:spPr>
        <p:txBody>
          <a:bodyPr wrap="squar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Мөргөлдөөн шалгах</a:t>
            </a:r>
            <a:endParaRPr lang="en-US" sz="1400" dirty="0"/>
          </a:p>
        </p:txBody>
      </p:sp>
      <p:sp>
        <p:nvSpPr>
          <p:cNvPr id="19" name="Text 17"/>
          <p:cNvSpPr/>
          <p:nvPr/>
        </p:nvSpPr>
        <p:spPr>
          <a:xfrm>
            <a:off x="3126938" y="5813822"/>
            <a:ext cx="3775472" cy="583883"/>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Жимс, саад, эсвэл өөрийн биетэй мөргөлдөхийг илрүүлэх.</a:t>
            </a:r>
            <a:endParaRPr lang="en-US" sz="1400" dirty="0"/>
          </a:p>
        </p:txBody>
      </p:sp>
      <p:sp>
        <p:nvSpPr>
          <p:cNvPr id="20" name="Shape 18"/>
          <p:cNvSpPr/>
          <p:nvPr/>
        </p:nvSpPr>
        <p:spPr>
          <a:xfrm>
            <a:off x="646509" y="6514743"/>
            <a:ext cx="6438424" cy="817959"/>
          </a:xfrm>
          <a:prstGeom prst="rect">
            <a:avLst/>
          </a:prstGeom>
          <a:solidFill>
            <a:srgbClr val="000000">
              <a:alpha val="4000"/>
            </a:srgbClr>
          </a:solidFill>
          <a:ln/>
        </p:spPr>
        <p:txBody>
          <a:bodyPr/>
          <a:lstStyle/>
          <a:p>
            <a:endParaRPr lang="en-US"/>
          </a:p>
        </p:txBody>
      </p:sp>
      <p:sp>
        <p:nvSpPr>
          <p:cNvPr id="21" name="Text 19"/>
          <p:cNvSpPr/>
          <p:nvPr/>
        </p:nvSpPr>
        <p:spPr>
          <a:xfrm>
            <a:off x="829151" y="6631781"/>
            <a:ext cx="1925122" cy="583883"/>
          </a:xfrm>
          <a:prstGeom prst="rect">
            <a:avLst/>
          </a:prstGeom>
          <a:noFill/>
          <a:ln/>
        </p:spPr>
        <p:txBody>
          <a:bodyPr wrap="squar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Оноо / Тоглоом дуусах</a:t>
            </a:r>
            <a:endParaRPr lang="en-US" sz="1400" dirty="0"/>
          </a:p>
        </p:txBody>
      </p:sp>
      <p:sp>
        <p:nvSpPr>
          <p:cNvPr id="22" name="Text 20"/>
          <p:cNvSpPr/>
          <p:nvPr/>
        </p:nvSpPr>
        <p:spPr>
          <a:xfrm>
            <a:off x="3126938" y="6631781"/>
            <a:ext cx="3775472" cy="583883"/>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Мөргөлдөөнөөс хамааран оноог нэмэх эсвэл тоглоомыг дуусгах.</a:t>
            </a:r>
            <a:endParaRPr lang="en-US" sz="1400" dirty="0"/>
          </a:p>
        </p:txBody>
      </p:sp>
      <p:sp>
        <p:nvSpPr>
          <p:cNvPr id="23" name="Shape 21"/>
          <p:cNvSpPr/>
          <p:nvPr/>
        </p:nvSpPr>
        <p:spPr>
          <a:xfrm>
            <a:off x="7545467" y="2417326"/>
            <a:ext cx="6453664" cy="4980861"/>
          </a:xfrm>
          <a:prstGeom prst="roundRect">
            <a:avLst>
              <a:gd name="adj" fmla="val 550"/>
            </a:avLst>
          </a:prstGeom>
          <a:noFill/>
          <a:ln w="7620">
            <a:solidFill>
              <a:srgbClr val="FFFFFF">
                <a:alpha val="24000"/>
              </a:srgbClr>
            </a:solidFill>
            <a:prstDash val="solid"/>
          </a:ln>
        </p:spPr>
        <p:txBody>
          <a:bodyPr/>
          <a:lstStyle/>
          <a:p>
            <a:endParaRPr lang="en-US"/>
          </a:p>
        </p:txBody>
      </p:sp>
      <p:sp>
        <p:nvSpPr>
          <p:cNvPr id="24" name="Shape 22"/>
          <p:cNvSpPr/>
          <p:nvPr/>
        </p:nvSpPr>
        <p:spPr>
          <a:xfrm>
            <a:off x="7553087" y="2424946"/>
            <a:ext cx="6438424" cy="526018"/>
          </a:xfrm>
          <a:prstGeom prst="rect">
            <a:avLst/>
          </a:prstGeom>
          <a:solidFill>
            <a:srgbClr val="FFFFFF">
              <a:alpha val="4000"/>
            </a:srgbClr>
          </a:solidFill>
          <a:ln/>
        </p:spPr>
        <p:txBody>
          <a:bodyPr/>
          <a:lstStyle/>
          <a:p>
            <a:endParaRPr lang="en-US"/>
          </a:p>
        </p:txBody>
      </p:sp>
      <p:sp>
        <p:nvSpPr>
          <p:cNvPr id="25" name="Text 23"/>
          <p:cNvSpPr/>
          <p:nvPr/>
        </p:nvSpPr>
        <p:spPr>
          <a:xfrm>
            <a:off x="7735610" y="2541984"/>
            <a:ext cx="2850356"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Class</a:t>
            </a:r>
            <a:endParaRPr lang="en-US" sz="1400" dirty="0"/>
          </a:p>
        </p:txBody>
      </p:sp>
      <p:sp>
        <p:nvSpPr>
          <p:cNvPr id="26" name="Text 24"/>
          <p:cNvSpPr/>
          <p:nvPr/>
        </p:nvSpPr>
        <p:spPr>
          <a:xfrm>
            <a:off x="10958632" y="2541984"/>
            <a:ext cx="2850356"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Үүрэг</a:t>
            </a:r>
            <a:endParaRPr lang="en-US" sz="1400" dirty="0"/>
          </a:p>
        </p:txBody>
      </p:sp>
      <p:sp>
        <p:nvSpPr>
          <p:cNvPr id="27" name="Shape 25"/>
          <p:cNvSpPr/>
          <p:nvPr/>
        </p:nvSpPr>
        <p:spPr>
          <a:xfrm>
            <a:off x="7553087" y="2950964"/>
            <a:ext cx="6438424" cy="1109901"/>
          </a:xfrm>
          <a:prstGeom prst="rect">
            <a:avLst/>
          </a:prstGeom>
          <a:solidFill>
            <a:srgbClr val="000000">
              <a:alpha val="4000"/>
            </a:srgbClr>
          </a:solidFill>
          <a:ln/>
        </p:spPr>
        <p:txBody>
          <a:bodyPr/>
          <a:lstStyle/>
          <a:p>
            <a:endParaRPr lang="en-US"/>
          </a:p>
        </p:txBody>
      </p:sp>
      <p:sp>
        <p:nvSpPr>
          <p:cNvPr id="28" name="Text 26"/>
          <p:cNvSpPr/>
          <p:nvPr/>
        </p:nvSpPr>
        <p:spPr>
          <a:xfrm>
            <a:off x="7735610" y="3068003"/>
            <a:ext cx="2850356"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Game </a:t>
            </a:r>
            <a:endParaRPr lang="en-US" sz="1400" dirty="0"/>
          </a:p>
        </p:txBody>
      </p:sp>
      <p:sp>
        <p:nvSpPr>
          <p:cNvPr id="29" name="Text 27"/>
          <p:cNvSpPr/>
          <p:nvPr/>
        </p:nvSpPr>
        <p:spPr>
          <a:xfrm>
            <a:off x="10958632" y="3068003"/>
            <a:ext cx="2850356" cy="875824"/>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Тоглоомын үндсэн логик, оноо, түвшин, дүрслэл зэргийг удирдана.</a:t>
            </a:r>
            <a:endParaRPr lang="en-US" sz="1400" dirty="0"/>
          </a:p>
        </p:txBody>
      </p:sp>
      <p:sp>
        <p:nvSpPr>
          <p:cNvPr id="30" name="Shape 28"/>
          <p:cNvSpPr/>
          <p:nvPr/>
        </p:nvSpPr>
        <p:spPr>
          <a:xfrm>
            <a:off x="7553087" y="4060865"/>
            <a:ext cx="6438424" cy="1109901"/>
          </a:xfrm>
          <a:prstGeom prst="rect">
            <a:avLst/>
          </a:prstGeom>
          <a:solidFill>
            <a:srgbClr val="FFFFFF">
              <a:alpha val="4000"/>
            </a:srgbClr>
          </a:solidFill>
          <a:ln/>
        </p:spPr>
        <p:txBody>
          <a:bodyPr/>
          <a:lstStyle/>
          <a:p>
            <a:endParaRPr lang="en-US"/>
          </a:p>
        </p:txBody>
      </p:sp>
      <p:sp>
        <p:nvSpPr>
          <p:cNvPr id="31" name="Text 29"/>
          <p:cNvSpPr/>
          <p:nvPr/>
        </p:nvSpPr>
        <p:spPr>
          <a:xfrm>
            <a:off x="7735610" y="4177903"/>
            <a:ext cx="2850356"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Snake </a:t>
            </a:r>
            <a:endParaRPr lang="en-US" sz="1400" dirty="0"/>
          </a:p>
        </p:txBody>
      </p:sp>
      <p:sp>
        <p:nvSpPr>
          <p:cNvPr id="32" name="Text 30"/>
          <p:cNvSpPr/>
          <p:nvPr/>
        </p:nvSpPr>
        <p:spPr>
          <a:xfrm>
            <a:off x="10958632" y="4177903"/>
            <a:ext cx="2850356" cy="875824"/>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Байрлал, хөдөлгөөн, сүүл нэмэх/хасах логикийг хариуцна.</a:t>
            </a:r>
            <a:endParaRPr lang="en-US" sz="1400" dirty="0"/>
          </a:p>
        </p:txBody>
      </p:sp>
      <p:sp>
        <p:nvSpPr>
          <p:cNvPr id="33" name="Shape 31"/>
          <p:cNvSpPr/>
          <p:nvPr/>
        </p:nvSpPr>
        <p:spPr>
          <a:xfrm>
            <a:off x="7553087" y="5170765"/>
            <a:ext cx="6438424" cy="1109901"/>
          </a:xfrm>
          <a:prstGeom prst="rect">
            <a:avLst/>
          </a:prstGeom>
          <a:solidFill>
            <a:srgbClr val="000000">
              <a:alpha val="4000"/>
            </a:srgbClr>
          </a:solidFill>
          <a:ln/>
        </p:spPr>
        <p:txBody>
          <a:bodyPr/>
          <a:lstStyle/>
          <a:p>
            <a:endParaRPr lang="en-US"/>
          </a:p>
        </p:txBody>
      </p:sp>
      <p:sp>
        <p:nvSpPr>
          <p:cNvPr id="34" name="Text 32"/>
          <p:cNvSpPr/>
          <p:nvPr/>
        </p:nvSpPr>
        <p:spPr>
          <a:xfrm>
            <a:off x="7735610" y="5287804"/>
            <a:ext cx="2850356" cy="291941"/>
          </a:xfrm>
          <a:prstGeom prst="rect">
            <a:avLst/>
          </a:prstGeom>
          <a:noFill/>
          <a:ln/>
        </p:spPr>
        <p:txBody>
          <a:bodyPr wrap="none" lIns="0" tIns="0" rIns="0" bIns="0" rtlCol="0" anchor="t"/>
          <a:lstStyle/>
          <a:p>
            <a:pPr marL="0" indent="0" algn="l">
              <a:lnSpc>
                <a:spcPts val="2250"/>
              </a:lnSpc>
              <a:buNone/>
            </a:pPr>
            <a:r>
              <a:rPr lang="en-US" sz="1400" b="1" dirty="0">
                <a:solidFill>
                  <a:srgbClr val="D3C9C5"/>
                </a:solidFill>
                <a:latin typeface="Noto Serif HK" pitchFamily="34" charset="0"/>
                <a:ea typeface="Noto Serif HK" pitchFamily="34" charset="-122"/>
                <a:cs typeface="Noto Serif HK" pitchFamily="34" charset="-120"/>
              </a:rPr>
              <a:t>Point </a:t>
            </a:r>
            <a:endParaRPr lang="en-US" sz="1400" dirty="0"/>
          </a:p>
        </p:txBody>
      </p:sp>
      <p:sp>
        <p:nvSpPr>
          <p:cNvPr id="35" name="Text 33"/>
          <p:cNvSpPr/>
          <p:nvPr/>
        </p:nvSpPr>
        <p:spPr>
          <a:xfrm>
            <a:off x="10958632" y="5287804"/>
            <a:ext cx="2850356" cy="875824"/>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Тоглоомын бүх объектын координатыг (x, y) илэрхийлнэ.</a:t>
            </a:r>
            <a:endParaRPr lang="en-US" sz="1400" dirty="0"/>
          </a:p>
        </p:txBody>
      </p:sp>
      <p:sp>
        <p:nvSpPr>
          <p:cNvPr id="36" name="Shape 34"/>
          <p:cNvSpPr/>
          <p:nvPr/>
        </p:nvSpPr>
        <p:spPr>
          <a:xfrm>
            <a:off x="7553087" y="6280666"/>
            <a:ext cx="6438424" cy="1109901"/>
          </a:xfrm>
          <a:prstGeom prst="rect">
            <a:avLst/>
          </a:prstGeom>
          <a:solidFill>
            <a:srgbClr val="FFFFFF">
              <a:alpha val="4000"/>
            </a:srgbClr>
          </a:solidFill>
          <a:ln/>
        </p:spPr>
        <p:txBody>
          <a:bodyPr/>
          <a:lstStyle/>
          <a:p>
            <a:endParaRPr lang="en-US"/>
          </a:p>
        </p:txBody>
      </p:sp>
      <p:sp>
        <p:nvSpPr>
          <p:cNvPr id="37" name="Text 35"/>
          <p:cNvSpPr/>
          <p:nvPr/>
        </p:nvSpPr>
        <p:spPr>
          <a:xfrm>
            <a:off x="7735610" y="6397704"/>
            <a:ext cx="2850356" cy="291941"/>
          </a:xfrm>
          <a:prstGeom prst="rect">
            <a:avLst/>
          </a:prstGeom>
          <a:noFill/>
          <a:ln/>
        </p:spPr>
        <p:txBody>
          <a:bodyPr wrap="none" lIns="0" tIns="0" rIns="0" bIns="0" rtlCol="0" anchor="t"/>
          <a:lstStyle/>
          <a:p>
            <a:pPr marL="0" indent="0" algn="l">
              <a:lnSpc>
                <a:spcPts val="2250"/>
              </a:lnSpc>
              <a:buNone/>
            </a:pPr>
            <a:r>
              <a:rPr lang="en-US" sz="1400" b="1" dirty="0" err="1">
                <a:solidFill>
                  <a:srgbClr val="D3C9C5"/>
                </a:solidFill>
                <a:latin typeface="Noto Serif HK" pitchFamily="34" charset="0"/>
                <a:ea typeface="Noto Serif HK" pitchFamily="34" charset="-122"/>
                <a:cs typeface="Noto Serif HK" pitchFamily="34" charset="-120"/>
              </a:rPr>
              <a:t>SoundPlayer</a:t>
            </a:r>
            <a:r>
              <a:rPr lang="en-US" sz="1400" b="1" dirty="0">
                <a:solidFill>
                  <a:srgbClr val="D3C9C5"/>
                </a:solidFill>
                <a:latin typeface="Noto Serif HK" pitchFamily="34" charset="0"/>
                <a:ea typeface="Noto Serif HK" pitchFamily="34" charset="-122"/>
                <a:cs typeface="Noto Serif HK" pitchFamily="34" charset="-120"/>
              </a:rPr>
              <a:t> (Дуу тоглуулагч)</a:t>
            </a:r>
            <a:endParaRPr lang="en-US" sz="1400" dirty="0"/>
          </a:p>
        </p:txBody>
      </p:sp>
      <p:sp>
        <p:nvSpPr>
          <p:cNvPr id="38" name="Text 36"/>
          <p:cNvSpPr/>
          <p:nvPr/>
        </p:nvSpPr>
        <p:spPr>
          <a:xfrm>
            <a:off x="10958632" y="6397704"/>
            <a:ext cx="2850356" cy="875824"/>
          </a:xfrm>
          <a:prstGeom prst="rect">
            <a:avLst/>
          </a:prstGeom>
          <a:noFill/>
          <a:ln/>
        </p:spPr>
        <p:txBody>
          <a:bodyPr wrap="square" lIns="0" tIns="0" rIns="0" bIns="0" rtlCol="0" anchor="t"/>
          <a:lstStyle/>
          <a:p>
            <a:pPr marL="0" indent="0" algn="l">
              <a:lnSpc>
                <a:spcPts val="2250"/>
              </a:lnSpc>
              <a:buNone/>
            </a:pPr>
            <a:r>
              <a:rPr lang="en-US" sz="1400" dirty="0">
                <a:solidFill>
                  <a:srgbClr val="D3C9C5"/>
                </a:solidFill>
                <a:latin typeface="Noto Serif HK" pitchFamily="34" charset="0"/>
                <a:ea typeface="Noto Serif HK" pitchFamily="34" charset="-122"/>
                <a:cs typeface="Noto Serif HK" pitchFamily="34" charset="-120"/>
              </a:rPr>
              <a:t>Арын хөгжим, дууны эффект зэрэг дууны бүх үйлдлийг удирдана.</a:t>
            </a:r>
            <a:endParaRPr lang="en-US" sz="1400" dirty="0"/>
          </a:p>
        </p:txBody>
      </p:sp>
      <p:pic>
        <p:nvPicPr>
          <p:cNvPr id="39" name="Picture 38">
            <a:extLst>
              <a:ext uri="{FF2B5EF4-FFF2-40B4-BE49-F238E27FC236}">
                <a16:creationId xmlns:a16="http://schemas.microsoft.com/office/drawing/2014/main" id="{69AA134B-9F02-47EC-8B0F-833F99FAD2F5}"/>
              </a:ext>
            </a:extLst>
          </p:cNvPr>
          <p:cNvPicPr>
            <a:picLocks noChangeAspect="1"/>
          </p:cNvPicPr>
          <p:nvPr/>
        </p:nvPicPr>
        <p:blipFill>
          <a:blip r:embed="rId3"/>
          <a:stretch>
            <a:fillRect/>
          </a:stretch>
        </p:blipFill>
        <p:spPr>
          <a:xfrm>
            <a:off x="11549437" y="7573188"/>
            <a:ext cx="3080963" cy="5488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979</Words>
  <Application>Microsoft Office PowerPoint</Application>
  <PresentationFormat>Custom</PresentationFormat>
  <Paragraphs>94</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SemiCondensed</vt:lpstr>
      <vt:lpstr>Consolas</vt:lpstr>
      <vt:lpstr>Noto Serif HK</vt:lpstr>
      <vt:lpstr>Noto Serif HK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dc:creator>
  <cp:lastModifiedBy>B. Zayabuyn</cp:lastModifiedBy>
  <cp:revision>4</cp:revision>
  <dcterms:created xsi:type="dcterms:W3CDTF">2025-09-08T17:53:21Z</dcterms:created>
  <dcterms:modified xsi:type="dcterms:W3CDTF">2025-09-09T04:15:25Z</dcterms:modified>
</cp:coreProperties>
</file>